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56" r:id="rId2"/>
    <p:sldId id="291" r:id="rId3"/>
    <p:sldId id="424" r:id="rId4"/>
    <p:sldId id="451" r:id="rId5"/>
    <p:sldId id="440" r:id="rId6"/>
    <p:sldId id="452" r:id="rId7"/>
    <p:sldId id="448" r:id="rId8"/>
    <p:sldId id="449" r:id="rId9"/>
    <p:sldId id="453" r:id="rId10"/>
    <p:sldId id="270" r:id="rId11"/>
    <p:sldId id="269" r:id="rId12"/>
    <p:sldId id="257" r:id="rId13"/>
    <p:sldId id="271" r:id="rId14"/>
    <p:sldId id="274" r:id="rId15"/>
    <p:sldId id="300" r:id="rId16"/>
    <p:sldId id="450" r:id="rId17"/>
    <p:sldId id="258" r:id="rId18"/>
    <p:sldId id="301" r:id="rId19"/>
    <p:sldId id="461" r:id="rId20"/>
    <p:sldId id="282" r:id="rId21"/>
    <p:sldId id="294" r:id="rId22"/>
    <p:sldId id="295" r:id="rId23"/>
    <p:sldId id="296" r:id="rId24"/>
    <p:sldId id="297" r:id="rId25"/>
    <p:sldId id="298" r:id="rId26"/>
    <p:sldId id="299" r:id="rId27"/>
    <p:sldId id="264" r:id="rId28"/>
    <p:sldId id="460" r:id="rId29"/>
    <p:sldId id="458" r:id="rId30"/>
    <p:sldId id="288" r:id="rId31"/>
    <p:sldId id="457" r:id="rId32"/>
    <p:sldId id="456" r:id="rId33"/>
    <p:sldId id="459" r:id="rId34"/>
    <p:sldId id="275"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J. Martin" initials="NJM" lastIdx="15" clrIdx="0">
    <p:extLst>
      <p:ext uri="{19B8F6BF-5375-455C-9EA6-DF929625EA0E}">
        <p15:presenceInfo xmlns:p15="http://schemas.microsoft.com/office/powerpoint/2012/main" userId="S::NMartin@gdhm.com::9b1848e4-22e0-40d6-aa4d-b382ed58c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p:cViewPr varScale="1">
        <p:scale>
          <a:sx n="106" d="100"/>
          <a:sy n="106" d="100"/>
        </p:scale>
        <p:origin x="1020"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7057853-B911-4B91-87D9-082B707178C8}" type="datetimeFigureOut">
              <a:rPr lang="en-US" smtClean="0"/>
              <a:t>7/20/2021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50270E9-EF1F-43DE-A485-64B24963A47B}" type="slidenum">
              <a:rPr lang="en-US" smtClean="0"/>
              <a:t>‹#›</a:t>
            </a:fld>
            <a:endParaRPr lang="en-US"/>
          </a:p>
        </p:txBody>
      </p:sp>
    </p:spTree>
    <p:extLst>
      <p:ext uri="{BB962C8B-B14F-4D97-AF65-F5344CB8AC3E}">
        <p14:creationId xmlns:p14="http://schemas.microsoft.com/office/powerpoint/2010/main" val="1050684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FBF4C89-B866-437A-ABE9-530C57D84212}" type="datetimeFigureOut">
              <a:rPr lang="en-US" smtClean="0"/>
              <a:t>7/20/2021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0B2347E-F613-4B8E-8973-DC814F325FEB}" type="slidenum">
              <a:rPr lang="en-US" smtClean="0"/>
              <a:t>‹#›</a:t>
            </a:fld>
            <a:endParaRPr lang="en-US"/>
          </a:p>
        </p:txBody>
      </p:sp>
    </p:spTree>
    <p:extLst>
      <p:ext uri="{BB962C8B-B14F-4D97-AF65-F5344CB8AC3E}">
        <p14:creationId xmlns:p14="http://schemas.microsoft.com/office/powerpoint/2010/main" val="93480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1</a:t>
            </a:fld>
            <a:endParaRPr lang="en-US"/>
          </a:p>
        </p:txBody>
      </p:sp>
    </p:spTree>
    <p:extLst>
      <p:ext uri="{BB962C8B-B14F-4D97-AF65-F5344CB8AC3E}">
        <p14:creationId xmlns:p14="http://schemas.microsoft.com/office/powerpoint/2010/main" val="118738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27</a:t>
            </a:fld>
            <a:endParaRPr lang="en-US"/>
          </a:p>
        </p:txBody>
      </p:sp>
    </p:spTree>
    <p:extLst>
      <p:ext uri="{BB962C8B-B14F-4D97-AF65-F5344CB8AC3E}">
        <p14:creationId xmlns:p14="http://schemas.microsoft.com/office/powerpoint/2010/main" val="247555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34</a:t>
            </a:fld>
            <a:endParaRPr lang="en-US"/>
          </a:p>
        </p:txBody>
      </p:sp>
    </p:spTree>
    <p:extLst>
      <p:ext uri="{BB962C8B-B14F-4D97-AF65-F5344CB8AC3E}">
        <p14:creationId xmlns:p14="http://schemas.microsoft.com/office/powerpoint/2010/main" val="32869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2347E-F613-4B8E-8973-DC814F325FEB}" type="slidenum">
              <a:rPr lang="en-US" smtClean="0"/>
              <a:t>2</a:t>
            </a:fld>
            <a:endParaRPr lang="en-US"/>
          </a:p>
        </p:txBody>
      </p:sp>
    </p:spTree>
    <p:extLst>
      <p:ext uri="{BB962C8B-B14F-4D97-AF65-F5344CB8AC3E}">
        <p14:creationId xmlns:p14="http://schemas.microsoft.com/office/powerpoint/2010/main" val="260385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57066" indent="-291179">
              <a:defRPr>
                <a:solidFill>
                  <a:schemeClr val="tx1"/>
                </a:solidFill>
                <a:latin typeface="Garamond" pitchFamily="18" charset="0"/>
              </a:defRPr>
            </a:lvl2pPr>
            <a:lvl3pPr marL="1164717" indent="-232943">
              <a:defRPr>
                <a:solidFill>
                  <a:schemeClr val="tx1"/>
                </a:solidFill>
                <a:latin typeface="Garamond" pitchFamily="18" charset="0"/>
              </a:defRPr>
            </a:lvl3pPr>
            <a:lvl4pPr marL="1630604" indent="-232943">
              <a:defRPr>
                <a:solidFill>
                  <a:schemeClr val="tx1"/>
                </a:solidFill>
                <a:latin typeface="Garamond" pitchFamily="18" charset="0"/>
              </a:defRPr>
            </a:lvl4pPr>
            <a:lvl5pPr marL="2096491" indent="-232943">
              <a:defRPr>
                <a:solidFill>
                  <a:schemeClr val="tx1"/>
                </a:solidFill>
                <a:latin typeface="Garamond" pitchFamily="18" charset="0"/>
              </a:defRPr>
            </a:lvl5pPr>
            <a:lvl6pPr marL="2562377" indent="-232943" eaLnBrk="0" fontAlgn="base" hangingPunct="0">
              <a:spcBef>
                <a:spcPct val="0"/>
              </a:spcBef>
              <a:spcAft>
                <a:spcPct val="0"/>
              </a:spcAft>
              <a:defRPr>
                <a:solidFill>
                  <a:schemeClr val="tx1"/>
                </a:solidFill>
                <a:latin typeface="Garamond" pitchFamily="18" charset="0"/>
              </a:defRPr>
            </a:lvl6pPr>
            <a:lvl7pPr marL="3028264" indent="-232943" eaLnBrk="0" fontAlgn="base" hangingPunct="0">
              <a:spcBef>
                <a:spcPct val="0"/>
              </a:spcBef>
              <a:spcAft>
                <a:spcPct val="0"/>
              </a:spcAft>
              <a:defRPr>
                <a:solidFill>
                  <a:schemeClr val="tx1"/>
                </a:solidFill>
                <a:latin typeface="Garamond" pitchFamily="18" charset="0"/>
              </a:defRPr>
            </a:lvl7pPr>
            <a:lvl8pPr marL="3494151" indent="-232943" eaLnBrk="0" fontAlgn="base" hangingPunct="0">
              <a:spcBef>
                <a:spcPct val="0"/>
              </a:spcBef>
              <a:spcAft>
                <a:spcPct val="0"/>
              </a:spcAft>
              <a:defRPr>
                <a:solidFill>
                  <a:schemeClr val="tx1"/>
                </a:solidFill>
                <a:latin typeface="Garamond" pitchFamily="18" charset="0"/>
              </a:defRPr>
            </a:lvl8pPr>
            <a:lvl9pPr marL="3960038" indent="-232943" eaLnBrk="0" fontAlgn="base" hangingPunct="0">
              <a:spcBef>
                <a:spcPct val="0"/>
              </a:spcBef>
              <a:spcAft>
                <a:spcPct val="0"/>
              </a:spcAft>
              <a:defRPr>
                <a:solidFill>
                  <a:schemeClr val="tx1"/>
                </a:solidFill>
                <a:latin typeface="Garamond" pitchFamily="18" charset="0"/>
              </a:defRPr>
            </a:lvl9pPr>
          </a:lstStyle>
          <a:p>
            <a:fld id="{98030674-B52D-49F3-8C4F-49C3FD8DC7AC}" type="slidenum">
              <a:rPr lang="en-US" altLang="en-US" smtClean="0"/>
              <a:pPr/>
              <a:t>3</a:t>
            </a:fld>
            <a:endParaRPr lang="en-US"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10</a:t>
            </a:fld>
            <a:endParaRPr lang="en-US"/>
          </a:p>
        </p:txBody>
      </p:sp>
    </p:spTree>
    <p:extLst>
      <p:ext uri="{BB962C8B-B14F-4D97-AF65-F5344CB8AC3E}">
        <p14:creationId xmlns:p14="http://schemas.microsoft.com/office/powerpoint/2010/main" val="410704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11</a:t>
            </a:fld>
            <a:endParaRPr lang="en-US"/>
          </a:p>
        </p:txBody>
      </p:sp>
    </p:spTree>
    <p:extLst>
      <p:ext uri="{BB962C8B-B14F-4D97-AF65-F5344CB8AC3E}">
        <p14:creationId xmlns:p14="http://schemas.microsoft.com/office/powerpoint/2010/main" val="422910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12</a:t>
            </a:fld>
            <a:endParaRPr lang="en-US"/>
          </a:p>
        </p:txBody>
      </p:sp>
    </p:spTree>
    <p:extLst>
      <p:ext uri="{BB962C8B-B14F-4D97-AF65-F5344CB8AC3E}">
        <p14:creationId xmlns:p14="http://schemas.microsoft.com/office/powerpoint/2010/main" val="143951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13</a:t>
            </a:fld>
            <a:endParaRPr lang="en-US"/>
          </a:p>
        </p:txBody>
      </p:sp>
    </p:spTree>
    <p:extLst>
      <p:ext uri="{BB962C8B-B14F-4D97-AF65-F5344CB8AC3E}">
        <p14:creationId xmlns:p14="http://schemas.microsoft.com/office/powerpoint/2010/main" val="407830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14</a:t>
            </a:fld>
            <a:endParaRPr lang="en-US"/>
          </a:p>
        </p:txBody>
      </p:sp>
    </p:spTree>
    <p:extLst>
      <p:ext uri="{BB962C8B-B14F-4D97-AF65-F5344CB8AC3E}">
        <p14:creationId xmlns:p14="http://schemas.microsoft.com/office/powerpoint/2010/main" val="11796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2347E-F613-4B8E-8973-DC814F325FEB}" type="slidenum">
              <a:rPr lang="en-US" smtClean="0"/>
              <a:t>20</a:t>
            </a:fld>
            <a:endParaRPr lang="en-US"/>
          </a:p>
        </p:txBody>
      </p:sp>
    </p:spTree>
    <p:extLst>
      <p:ext uri="{BB962C8B-B14F-4D97-AF65-F5344CB8AC3E}">
        <p14:creationId xmlns:p14="http://schemas.microsoft.com/office/powerpoint/2010/main" val="279239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B6CA702-EFDD-47BA-B2A5-BCC00CC32937}" type="datetimeFigureOut">
              <a:rPr lang="en-US" smtClean="0"/>
              <a:t>7/20/2021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5E6D3D4-3F42-46D4-90FD-8B5CFBBD50B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CA702-EFDD-47BA-B2A5-BCC00CC3293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CA702-EFDD-47BA-B2A5-BCC00CC3293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CA702-EFDD-47BA-B2A5-BCC00CC3293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6CA702-EFDD-47BA-B2A5-BCC00CC3293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5E6D3D4-3F42-46D4-90FD-8B5CFBBD50B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6CA702-EFDD-47BA-B2A5-BCC00CC32937}"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6CA702-EFDD-47BA-B2A5-BCC00CC32937}"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B6CA702-EFDD-47BA-B2A5-BCC00CC32937}"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CA702-EFDD-47BA-B2A5-BCC00CC32937}"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6CA702-EFDD-47BA-B2A5-BCC00CC32937}"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B6CA702-EFDD-47BA-B2A5-BCC00CC32937}"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D3D4-3F42-46D4-90FD-8B5CFBBD50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6CA702-EFDD-47BA-B2A5-BCC00CC32937}" type="datetimeFigureOut">
              <a:rPr lang="en-US" smtClean="0"/>
              <a:t>7/20/2021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E6D3D4-3F42-46D4-90FD-8B5CFBBD50B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cap="none" dirty="0"/>
              <a:t>A refresher on joint groundwater planning and GMA 12</a:t>
            </a:r>
          </a:p>
        </p:txBody>
      </p:sp>
      <p:sp>
        <p:nvSpPr>
          <p:cNvPr id="3" name="Subtitle 2"/>
          <p:cNvSpPr>
            <a:spLocks noGrp="1"/>
          </p:cNvSpPr>
          <p:nvPr>
            <p:ph type="subTitle" idx="1"/>
          </p:nvPr>
        </p:nvSpPr>
        <p:spPr>
          <a:xfrm>
            <a:off x="1371600" y="3581400"/>
            <a:ext cx="6400800" cy="1752600"/>
          </a:xfrm>
        </p:spPr>
        <p:txBody>
          <a:bodyPr/>
          <a:lstStyle/>
          <a:p>
            <a:r>
              <a:rPr lang="en-US" sz="1800" i="1" dirty="0"/>
              <a:t>presented to the LPGCD Board on July 21, 2021</a:t>
            </a:r>
          </a:p>
          <a:p>
            <a:endParaRPr lang="en-US" sz="1800" i="1" dirty="0"/>
          </a:p>
          <a:p>
            <a:r>
              <a:rPr lang="en-US" sz="1800" i="1" dirty="0"/>
              <a:t>Andrew Donnelly</a:t>
            </a:r>
          </a:p>
          <a:p>
            <a:r>
              <a:rPr lang="en-US" sz="1800" i="1" dirty="0"/>
              <a:t>Daniel B. Stephens &amp; Associates</a:t>
            </a:r>
          </a:p>
        </p:txBody>
      </p:sp>
    </p:spTree>
    <p:extLst>
      <p:ext uri="{BB962C8B-B14F-4D97-AF65-F5344CB8AC3E}">
        <p14:creationId xmlns:p14="http://schemas.microsoft.com/office/powerpoint/2010/main" val="389034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GMA 12 Modeling</a:t>
            </a:r>
          </a:p>
        </p:txBody>
      </p:sp>
      <p:sp>
        <p:nvSpPr>
          <p:cNvPr id="3" name="Content Placeholder 2"/>
          <p:cNvSpPr>
            <a:spLocks noGrp="1"/>
          </p:cNvSpPr>
          <p:nvPr>
            <p:ph idx="1"/>
          </p:nvPr>
        </p:nvSpPr>
        <p:spPr/>
        <p:txBody>
          <a:bodyPr>
            <a:normAutofit/>
          </a:bodyPr>
          <a:lstStyle/>
          <a:p>
            <a:r>
              <a:rPr lang="en-US" dirty="0"/>
              <a:t>Working with the newly updated GAM</a:t>
            </a:r>
          </a:p>
          <a:p>
            <a:r>
              <a:rPr lang="en-US" dirty="0"/>
              <a:t>Updated GAM produces significantly different results than previous GAM</a:t>
            </a:r>
          </a:p>
          <a:p>
            <a:r>
              <a:rPr lang="en-US" dirty="0"/>
              <a:t>Current working “baseline” simulation is called S-12 (aka PS-12)</a:t>
            </a:r>
          </a:p>
          <a:p>
            <a:r>
              <a:rPr lang="en-US" dirty="0"/>
              <a:t>S-7 is a slightly older version of S-12, minor differences in pumpage in BVGCD</a:t>
            </a:r>
          </a:p>
          <a:p>
            <a:r>
              <a:rPr lang="en-US" dirty="0"/>
              <a:t>Pumpage included in the baseline pumping file was based on anticipated growth (from RWP) and existing permits</a:t>
            </a:r>
          </a:p>
          <a:p>
            <a:pPr marL="137160" indent="0">
              <a:buNone/>
            </a:pPr>
            <a:endParaRPr lang="en-US" dirty="0"/>
          </a:p>
        </p:txBody>
      </p:sp>
    </p:spTree>
    <p:extLst>
      <p:ext uri="{BB962C8B-B14F-4D97-AF65-F5344CB8AC3E}">
        <p14:creationId xmlns:p14="http://schemas.microsoft.com/office/powerpoint/2010/main" val="429492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Updated GAM</a:t>
            </a:r>
          </a:p>
        </p:txBody>
      </p:sp>
      <p:sp>
        <p:nvSpPr>
          <p:cNvPr id="3" name="Content Placeholder 2"/>
          <p:cNvSpPr>
            <a:spLocks noGrp="1"/>
          </p:cNvSpPr>
          <p:nvPr>
            <p:ph idx="1"/>
          </p:nvPr>
        </p:nvSpPr>
        <p:spPr>
          <a:xfrm>
            <a:off x="457200" y="1447800"/>
            <a:ext cx="8229600" cy="4709160"/>
          </a:xfrm>
        </p:spPr>
        <p:txBody>
          <a:bodyPr>
            <a:normAutofit lnSpcReduction="10000"/>
          </a:bodyPr>
          <a:lstStyle/>
          <a:p>
            <a:r>
              <a:rPr lang="en-US" dirty="0"/>
              <a:t>Additional runs were done to try and meet existing DFCs using the new model.</a:t>
            </a:r>
          </a:p>
          <a:p>
            <a:r>
              <a:rPr lang="en-US" dirty="0"/>
              <a:t>Existing DFCs in the upper aquifers (Sparta, Queen City, Carrizo) are not feasible across the GMA regardless of the pumpage, even if pumpage is reduced to zero. </a:t>
            </a:r>
          </a:p>
          <a:p>
            <a:r>
              <a:rPr lang="en-US" dirty="0"/>
              <a:t>Existing DFCs in deeper (Wilcox) aquifers are feasible, but result in higher MAGs.</a:t>
            </a:r>
          </a:p>
          <a:p>
            <a:r>
              <a:rPr lang="en-US" dirty="0"/>
              <a:t>The current DFCs </a:t>
            </a:r>
            <a:r>
              <a:rPr lang="en-US" sz="1900" dirty="0"/>
              <a:t>(from the second round of planning)</a:t>
            </a:r>
            <a:r>
              <a:rPr lang="en-US" dirty="0"/>
              <a:t> </a:t>
            </a:r>
            <a:r>
              <a:rPr lang="en-US" u="sng" dirty="0"/>
              <a:t>will not work</a:t>
            </a:r>
            <a:r>
              <a:rPr lang="en-US" dirty="0"/>
              <a:t> with the new GAM. Readopting the previous DFCs is not an option.</a:t>
            </a:r>
          </a:p>
          <a:p>
            <a:endParaRPr lang="en-US" dirty="0"/>
          </a:p>
          <a:p>
            <a:pPr marL="585216" lvl="1" indent="0">
              <a:buNone/>
            </a:pPr>
            <a:endParaRPr lang="en-US" sz="2800" dirty="0"/>
          </a:p>
        </p:txBody>
      </p:sp>
    </p:spTree>
    <p:extLst>
      <p:ext uri="{BB962C8B-B14F-4D97-AF65-F5344CB8AC3E}">
        <p14:creationId xmlns:p14="http://schemas.microsoft.com/office/powerpoint/2010/main" val="186455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Current DFCs and MAGs</a:t>
            </a:r>
          </a:p>
        </p:txBody>
      </p:sp>
      <p:graphicFrame>
        <p:nvGraphicFramePr>
          <p:cNvPr id="6" name="Table 5"/>
          <p:cNvGraphicFramePr>
            <a:graphicFrameLocks noGrp="1"/>
          </p:cNvGraphicFramePr>
          <p:nvPr>
            <p:extLst>
              <p:ext uri="{D42A27DB-BD31-4B8C-83A1-F6EECF244321}">
                <p14:modId xmlns:p14="http://schemas.microsoft.com/office/powerpoint/2010/main" val="480554594"/>
              </p:ext>
            </p:extLst>
          </p:nvPr>
        </p:nvGraphicFramePr>
        <p:xfrm>
          <a:off x="3124200" y="1143000"/>
          <a:ext cx="2870200" cy="2667000"/>
        </p:xfrm>
        <a:graphic>
          <a:graphicData uri="http://schemas.openxmlformats.org/drawingml/2006/table">
            <a:tbl>
              <a:tblPr>
                <a:tableStyleId>{5C22544A-7EE6-4342-B048-85BDC9FD1C3A}</a:tableStyleId>
              </a:tblPr>
              <a:tblGrid>
                <a:gridCol w="1816100">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tblGrid>
              <a:tr h="333375">
                <a:tc>
                  <a:txBody>
                    <a:bodyPr/>
                    <a:lstStyle/>
                    <a:p>
                      <a:pPr algn="ctr" fontAlgn="ct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DFC</a:t>
                      </a:r>
                      <a:endParaRPr lang="en-US" sz="20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333375">
                <a:tc>
                  <a:txBody>
                    <a:bodyPr/>
                    <a:lstStyle/>
                    <a:p>
                      <a:pPr algn="ctr" fontAlgn="ct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(feet)</a:t>
                      </a:r>
                      <a:endParaRPr lang="en-US"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333375">
                <a:tc>
                  <a:txBody>
                    <a:bodyPr/>
                    <a:lstStyle/>
                    <a:p>
                      <a:pPr algn="ctr" fontAlgn="ctr"/>
                      <a:r>
                        <a:rPr lang="en-US" sz="2000" u="none" strike="noStrike">
                          <a:effectLst/>
                        </a:rPr>
                        <a:t>Sparta</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33375">
                <a:tc>
                  <a:txBody>
                    <a:bodyPr/>
                    <a:lstStyle/>
                    <a:p>
                      <a:pPr algn="ctr" fontAlgn="ctr"/>
                      <a:r>
                        <a:rPr lang="en-US" sz="2000" u="none" strike="noStrike">
                          <a:effectLst/>
                        </a:rPr>
                        <a:t>Queen City</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15</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33375">
                <a:tc>
                  <a:txBody>
                    <a:bodyPr/>
                    <a:lstStyle/>
                    <a:p>
                      <a:pPr algn="ctr" fontAlgn="ctr"/>
                      <a:r>
                        <a:rPr lang="en-US" sz="2000" u="none" strike="noStrike">
                          <a:effectLst/>
                        </a:rPr>
                        <a:t>Carrizo</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62</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33375">
                <a:tc>
                  <a:txBody>
                    <a:bodyPr/>
                    <a:lstStyle/>
                    <a:p>
                      <a:pPr algn="ctr" fontAlgn="ctr"/>
                      <a:r>
                        <a:rPr lang="en-US" sz="2000" u="none" strike="noStrike">
                          <a:effectLst/>
                        </a:rPr>
                        <a:t>Calvert Bluff</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100</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333375">
                <a:tc>
                  <a:txBody>
                    <a:bodyPr/>
                    <a:lstStyle/>
                    <a:p>
                      <a:pPr algn="ctr" fontAlgn="ctr"/>
                      <a:r>
                        <a:rPr lang="en-US" sz="2000" u="none" strike="noStrike">
                          <a:effectLst/>
                        </a:rPr>
                        <a:t>Simsboro</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240</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333375">
                <a:tc>
                  <a:txBody>
                    <a:bodyPr/>
                    <a:lstStyle/>
                    <a:p>
                      <a:pPr algn="ctr" fontAlgn="ctr"/>
                      <a:r>
                        <a:rPr lang="en-US" sz="2000" u="none" strike="noStrike">
                          <a:effectLst/>
                        </a:rPr>
                        <a:t>Hooper</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165</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57163912"/>
              </p:ext>
            </p:extLst>
          </p:nvPr>
        </p:nvGraphicFramePr>
        <p:xfrm>
          <a:off x="457200" y="4114800"/>
          <a:ext cx="8140700" cy="2400300"/>
        </p:xfrm>
        <a:graphic>
          <a:graphicData uri="http://schemas.openxmlformats.org/drawingml/2006/table">
            <a:tbl>
              <a:tblPr>
                <a:tableStyleId>{5C22544A-7EE6-4342-B048-85BDC9FD1C3A}</a:tableStyleId>
              </a:tblPr>
              <a:tblGrid>
                <a:gridCol w="1816100">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054100">
                  <a:extLst>
                    <a:ext uri="{9D8B030D-6E8A-4147-A177-3AD203B41FA5}">
                      <a16:colId xmlns:a16="http://schemas.microsoft.com/office/drawing/2014/main" val="20003"/>
                    </a:ext>
                  </a:extLst>
                </a:gridCol>
                <a:gridCol w="1054100">
                  <a:extLst>
                    <a:ext uri="{9D8B030D-6E8A-4147-A177-3AD203B41FA5}">
                      <a16:colId xmlns:a16="http://schemas.microsoft.com/office/drawing/2014/main" val="20004"/>
                    </a:ext>
                  </a:extLst>
                </a:gridCol>
                <a:gridCol w="10541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tblGrid>
              <a:tr h="266700">
                <a:tc>
                  <a:txBody>
                    <a:bodyPr/>
                    <a:lstStyle/>
                    <a:p>
                      <a:pPr algn="ctr" fontAlgn="ct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b="1" u="none" strike="noStrike" dirty="0">
                          <a:effectLst/>
                        </a:rPr>
                        <a:t>2020</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b="1" u="none" strike="noStrike" dirty="0">
                          <a:effectLst/>
                        </a:rPr>
                        <a:t>2030</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b="1" u="none" strike="noStrike" dirty="0">
                          <a:effectLst/>
                        </a:rPr>
                        <a:t>2040</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b="1" u="none" strike="noStrike" dirty="0">
                          <a:effectLst/>
                        </a:rPr>
                        <a:t>2050</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b="1" u="none" strike="noStrike" dirty="0">
                          <a:effectLst/>
                        </a:rPr>
                        <a:t>2060</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b="1" u="none" strike="noStrike" dirty="0">
                          <a:effectLst/>
                        </a:rPr>
                        <a:t>2070</a:t>
                      </a:r>
                      <a:endParaRPr lang="en-US" sz="16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266700">
                <a:tc>
                  <a:txBody>
                    <a:bodyPr/>
                    <a:lstStyle/>
                    <a:p>
                      <a:pPr algn="ctr" fontAlgn="ct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000" u="none" strike="noStrike" dirty="0">
                          <a:effectLst/>
                        </a:rPr>
                        <a:t>(</a:t>
                      </a:r>
                      <a:r>
                        <a:rPr lang="en-US" sz="1000" u="none" strike="noStrike" dirty="0" err="1">
                          <a:effectLst/>
                        </a:rPr>
                        <a:t>afy</a:t>
                      </a:r>
                      <a:r>
                        <a:rPr lang="en-US" sz="1000" u="none" strike="noStrike" dirty="0">
                          <a:effectLst/>
                        </a:rPr>
                        <a:t>)</a:t>
                      </a:r>
                      <a:endParaRPr lang="en-US" sz="1000" b="0" i="0" u="none" strike="noStrike" dirty="0">
                        <a:solidFill>
                          <a:srgbClr val="000000"/>
                        </a:solidFill>
                        <a:effectLst/>
                        <a:latin typeface="Calibri"/>
                      </a:endParaRPr>
                    </a:p>
                  </a:txBody>
                  <a:tcPr marL="9525" marR="9525" marT="9525" marB="0" anchor="ctr"/>
                </a:tc>
                <a:tc>
                  <a:txBody>
                    <a:bodyPr/>
                    <a:lstStyle/>
                    <a:p>
                      <a:pPr algn="ctr" fontAlgn="ctr"/>
                      <a:r>
                        <a:rPr lang="en-US" sz="1000" u="none" strike="noStrike" dirty="0">
                          <a:effectLst/>
                        </a:rPr>
                        <a:t>(</a:t>
                      </a:r>
                      <a:r>
                        <a:rPr lang="en-US" sz="1000" u="none" strike="noStrike" dirty="0" err="1">
                          <a:effectLst/>
                        </a:rPr>
                        <a:t>afy</a:t>
                      </a:r>
                      <a:r>
                        <a:rPr lang="en-US" sz="1000" u="none" strike="noStrike" dirty="0">
                          <a:effectLst/>
                        </a:rPr>
                        <a:t>)</a:t>
                      </a:r>
                      <a:endParaRPr lang="en-US" sz="1000" b="0" i="0" u="none" strike="noStrike" dirty="0">
                        <a:solidFill>
                          <a:srgbClr val="000000"/>
                        </a:solidFill>
                        <a:effectLst/>
                        <a:latin typeface="Calibri"/>
                      </a:endParaRPr>
                    </a:p>
                  </a:txBody>
                  <a:tcPr marL="9525" marR="9525" marT="9525" marB="0" anchor="ctr"/>
                </a:tc>
                <a:tc>
                  <a:txBody>
                    <a:bodyPr/>
                    <a:lstStyle/>
                    <a:p>
                      <a:pPr algn="ctr" fontAlgn="ctr"/>
                      <a:r>
                        <a:rPr lang="en-US" sz="1000" u="none" strike="noStrike" dirty="0">
                          <a:effectLst/>
                        </a:rPr>
                        <a:t>(</a:t>
                      </a:r>
                      <a:r>
                        <a:rPr lang="en-US" sz="1000" u="none" strike="noStrike" dirty="0" err="1">
                          <a:effectLst/>
                        </a:rPr>
                        <a:t>afy</a:t>
                      </a:r>
                      <a:r>
                        <a:rPr lang="en-US" sz="1000" u="none" strike="noStrike" dirty="0">
                          <a:effectLst/>
                        </a:rPr>
                        <a:t>)</a:t>
                      </a:r>
                      <a:endParaRPr lang="en-US" sz="1000" b="0" i="0" u="none" strike="noStrike" dirty="0">
                        <a:solidFill>
                          <a:srgbClr val="000000"/>
                        </a:solidFill>
                        <a:effectLst/>
                        <a:latin typeface="Calibri"/>
                      </a:endParaRPr>
                    </a:p>
                  </a:txBody>
                  <a:tcPr marL="9525" marR="9525" marT="9525" marB="0" anchor="ctr"/>
                </a:tc>
                <a:tc>
                  <a:txBody>
                    <a:bodyPr/>
                    <a:lstStyle/>
                    <a:p>
                      <a:pPr algn="ctr" fontAlgn="ctr"/>
                      <a:r>
                        <a:rPr lang="en-US" sz="1000" u="none" strike="noStrike" dirty="0">
                          <a:effectLst/>
                        </a:rPr>
                        <a:t>(</a:t>
                      </a:r>
                      <a:r>
                        <a:rPr lang="en-US" sz="1000" u="none" strike="noStrike" dirty="0" err="1">
                          <a:effectLst/>
                        </a:rPr>
                        <a:t>afy</a:t>
                      </a:r>
                      <a:r>
                        <a:rPr lang="en-US" sz="1000" u="none" strike="noStrike" dirty="0">
                          <a:effectLst/>
                        </a:rPr>
                        <a:t>)</a:t>
                      </a:r>
                      <a:endParaRPr lang="en-US" sz="1000" b="0" i="0" u="none" strike="noStrike" dirty="0">
                        <a:solidFill>
                          <a:srgbClr val="000000"/>
                        </a:solidFill>
                        <a:effectLst/>
                        <a:latin typeface="Calibri"/>
                      </a:endParaRPr>
                    </a:p>
                  </a:txBody>
                  <a:tcPr marL="9525" marR="9525" marT="9525" marB="0" anchor="ctr"/>
                </a:tc>
                <a:tc>
                  <a:txBody>
                    <a:bodyPr/>
                    <a:lstStyle/>
                    <a:p>
                      <a:pPr algn="ctr" fontAlgn="ctr"/>
                      <a:r>
                        <a:rPr lang="en-US" sz="1000" u="none" strike="noStrike" dirty="0">
                          <a:effectLst/>
                        </a:rPr>
                        <a:t>(</a:t>
                      </a:r>
                      <a:r>
                        <a:rPr lang="en-US" sz="1000" u="none" strike="noStrike" dirty="0" err="1">
                          <a:effectLst/>
                        </a:rPr>
                        <a:t>afy</a:t>
                      </a:r>
                      <a:r>
                        <a:rPr lang="en-US" sz="1000" u="none" strike="noStrike" dirty="0">
                          <a:effectLst/>
                        </a:rPr>
                        <a:t>)</a:t>
                      </a:r>
                      <a:endParaRPr lang="en-US" sz="1000" b="0" i="0" u="none" strike="noStrike" dirty="0">
                        <a:solidFill>
                          <a:srgbClr val="000000"/>
                        </a:solidFill>
                        <a:effectLst/>
                        <a:latin typeface="Calibri"/>
                      </a:endParaRPr>
                    </a:p>
                  </a:txBody>
                  <a:tcPr marL="9525" marR="9525" marT="9525" marB="0" anchor="ctr"/>
                </a:tc>
                <a:tc>
                  <a:txBody>
                    <a:bodyPr/>
                    <a:lstStyle/>
                    <a:p>
                      <a:pPr algn="ctr" fontAlgn="ctr"/>
                      <a:r>
                        <a:rPr lang="en-US" sz="1000" u="none" strike="noStrike" dirty="0">
                          <a:effectLst/>
                        </a:rPr>
                        <a:t>(</a:t>
                      </a:r>
                      <a:r>
                        <a:rPr lang="en-US" sz="1000" u="none" strike="noStrike" dirty="0" err="1">
                          <a:effectLst/>
                        </a:rPr>
                        <a:t>afy</a:t>
                      </a:r>
                      <a:r>
                        <a:rPr lang="en-US" sz="1000" u="none" strike="noStrike" dirty="0">
                          <a:effectLst/>
                        </a:rPr>
                        <a:t>)</a:t>
                      </a:r>
                      <a:endParaRPr lang="en-US" sz="1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266700">
                <a:tc>
                  <a:txBody>
                    <a:bodyPr/>
                    <a:lstStyle/>
                    <a:p>
                      <a:pPr algn="ctr" fontAlgn="ctr"/>
                      <a:r>
                        <a:rPr lang="en-US" sz="1600" u="none" strike="noStrike">
                          <a:effectLst/>
                        </a:rPr>
                        <a:t>Sparta</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2,390</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2,391</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2,392</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2,390</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2,391</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2,393</a:t>
                      </a:r>
                      <a:endParaRPr lang="en-US"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266700">
                <a:tc>
                  <a:txBody>
                    <a:bodyPr/>
                    <a:lstStyle/>
                    <a:p>
                      <a:pPr algn="ctr" fontAlgn="ctr"/>
                      <a:r>
                        <a:rPr lang="en-US" sz="1600" u="none" strike="noStrike">
                          <a:effectLst/>
                        </a:rPr>
                        <a:t>Queen City</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1,315</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1,315</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1,315</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1,315</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1,315</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1,315</a:t>
                      </a:r>
                      <a:endParaRPr lang="en-US"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266700">
                <a:tc>
                  <a:txBody>
                    <a:bodyPr/>
                    <a:lstStyle/>
                    <a:p>
                      <a:pPr algn="ctr" fontAlgn="ctr"/>
                      <a:r>
                        <a:rPr lang="en-US" sz="1600" u="none" strike="noStrike">
                          <a:effectLst/>
                        </a:rPr>
                        <a:t>Carrizo</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7,618</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8,358</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9,263</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11,800</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12,052</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12,052</a:t>
                      </a:r>
                      <a:endParaRPr lang="en-US"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266700">
                <a:tc>
                  <a:txBody>
                    <a:bodyPr/>
                    <a:lstStyle/>
                    <a:p>
                      <a:pPr algn="ctr" fontAlgn="ctr"/>
                      <a:r>
                        <a:rPr lang="en-US" sz="1600" u="none" strike="noStrike">
                          <a:effectLst/>
                        </a:rPr>
                        <a:t>Calvert Bluff</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2,224</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2,631</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3,181</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3,909</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3,983</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3,984</a:t>
                      </a:r>
                      <a:endParaRPr lang="en-US"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266700">
                <a:tc>
                  <a:txBody>
                    <a:bodyPr/>
                    <a:lstStyle/>
                    <a:p>
                      <a:pPr algn="ctr" fontAlgn="ctr"/>
                      <a:r>
                        <a:rPr lang="en-US" sz="1600" u="none" strike="noStrike" dirty="0">
                          <a:effectLst/>
                        </a:rPr>
                        <a:t>Simsboro</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32,246</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32,894</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33,342</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34,513</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30,843</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30,303</a:t>
                      </a:r>
                      <a:endParaRPr lang="en-US"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266700">
                <a:tc>
                  <a:txBody>
                    <a:bodyPr/>
                    <a:lstStyle/>
                    <a:p>
                      <a:pPr algn="ctr" fontAlgn="ctr"/>
                      <a:r>
                        <a:rPr lang="en-US" sz="1600" u="none" strike="noStrike">
                          <a:effectLst/>
                        </a:rPr>
                        <a:t>Hooper</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713</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857</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1,048</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1,295</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1,296</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1,255</a:t>
                      </a:r>
                      <a:endParaRPr lang="en-US"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266700">
                <a:tc>
                  <a:txBody>
                    <a:bodyPr/>
                    <a:lstStyle/>
                    <a:p>
                      <a:pPr algn="ctr" fontAlgn="ctr"/>
                      <a:r>
                        <a:rPr lang="en-US" sz="1600" i="1" u="none" strike="noStrike" dirty="0">
                          <a:effectLst/>
                        </a:rPr>
                        <a:t>Carrizo-Wilcox</a:t>
                      </a:r>
                      <a:endParaRPr lang="en-US" sz="1600" b="0" i="1" u="none" strike="noStrike" dirty="0">
                        <a:solidFill>
                          <a:srgbClr val="000000"/>
                        </a:solidFill>
                        <a:effectLst/>
                        <a:latin typeface="Calibri"/>
                      </a:endParaRPr>
                    </a:p>
                  </a:txBody>
                  <a:tcPr marL="9525" marR="9525" marT="9525" marB="0" anchor="ctr"/>
                </a:tc>
                <a:tc>
                  <a:txBody>
                    <a:bodyPr/>
                    <a:lstStyle/>
                    <a:p>
                      <a:pPr algn="ctr" fontAlgn="ctr"/>
                      <a:r>
                        <a:rPr lang="en-US" sz="1600" i="1" u="none" strike="noStrike" dirty="0">
                          <a:effectLst/>
                        </a:rPr>
                        <a:t>42,801</a:t>
                      </a:r>
                      <a:endParaRPr lang="en-US" sz="1600" b="0" i="1" u="none" strike="noStrike" dirty="0">
                        <a:solidFill>
                          <a:srgbClr val="000000"/>
                        </a:solidFill>
                        <a:effectLst/>
                        <a:latin typeface="Calibri"/>
                      </a:endParaRPr>
                    </a:p>
                  </a:txBody>
                  <a:tcPr marL="9525" marR="9525" marT="9525" marB="0" anchor="ctr"/>
                </a:tc>
                <a:tc>
                  <a:txBody>
                    <a:bodyPr/>
                    <a:lstStyle/>
                    <a:p>
                      <a:pPr algn="ctr" fontAlgn="ctr"/>
                      <a:r>
                        <a:rPr lang="en-US" sz="1600" i="1" u="none" strike="noStrike" dirty="0">
                          <a:effectLst/>
                        </a:rPr>
                        <a:t>44,740</a:t>
                      </a:r>
                      <a:endParaRPr lang="en-US" sz="1600" b="0" i="1" u="none" strike="noStrike" dirty="0">
                        <a:solidFill>
                          <a:srgbClr val="000000"/>
                        </a:solidFill>
                        <a:effectLst/>
                        <a:latin typeface="Calibri"/>
                      </a:endParaRPr>
                    </a:p>
                  </a:txBody>
                  <a:tcPr marL="9525" marR="9525" marT="9525" marB="0" anchor="ctr"/>
                </a:tc>
                <a:tc>
                  <a:txBody>
                    <a:bodyPr/>
                    <a:lstStyle/>
                    <a:p>
                      <a:pPr algn="ctr" fontAlgn="ctr"/>
                      <a:r>
                        <a:rPr lang="en-US" sz="1600" i="1" u="none" strike="noStrike" dirty="0">
                          <a:effectLst/>
                        </a:rPr>
                        <a:t>46,834</a:t>
                      </a:r>
                      <a:endParaRPr lang="en-US" sz="1600" b="0" i="1" u="none" strike="noStrike" dirty="0">
                        <a:solidFill>
                          <a:srgbClr val="000000"/>
                        </a:solidFill>
                        <a:effectLst/>
                        <a:latin typeface="Calibri"/>
                      </a:endParaRPr>
                    </a:p>
                  </a:txBody>
                  <a:tcPr marL="9525" marR="9525" marT="9525" marB="0" anchor="ctr"/>
                </a:tc>
                <a:tc>
                  <a:txBody>
                    <a:bodyPr/>
                    <a:lstStyle/>
                    <a:p>
                      <a:pPr algn="ctr" fontAlgn="ctr"/>
                      <a:r>
                        <a:rPr lang="en-US" sz="1600" i="1" u="none" strike="noStrike" dirty="0">
                          <a:effectLst/>
                        </a:rPr>
                        <a:t>51,517</a:t>
                      </a:r>
                      <a:endParaRPr lang="en-US" sz="1600" b="0" i="1" u="none" strike="noStrike" dirty="0">
                        <a:solidFill>
                          <a:srgbClr val="000000"/>
                        </a:solidFill>
                        <a:effectLst/>
                        <a:latin typeface="Calibri"/>
                      </a:endParaRPr>
                    </a:p>
                  </a:txBody>
                  <a:tcPr marL="9525" marR="9525" marT="9525" marB="0" anchor="ctr"/>
                </a:tc>
                <a:tc>
                  <a:txBody>
                    <a:bodyPr/>
                    <a:lstStyle/>
                    <a:p>
                      <a:pPr algn="ctr" fontAlgn="ctr"/>
                      <a:r>
                        <a:rPr lang="en-US" sz="1600" i="1" u="none" strike="noStrike" dirty="0">
                          <a:effectLst/>
                        </a:rPr>
                        <a:t>48,174</a:t>
                      </a:r>
                      <a:endParaRPr lang="en-US" sz="1600" b="0" i="1" u="none" strike="noStrike" dirty="0">
                        <a:solidFill>
                          <a:srgbClr val="000000"/>
                        </a:solidFill>
                        <a:effectLst/>
                        <a:latin typeface="Calibri"/>
                      </a:endParaRPr>
                    </a:p>
                  </a:txBody>
                  <a:tcPr marL="9525" marR="9525" marT="9525" marB="0" anchor="ctr"/>
                </a:tc>
                <a:tc>
                  <a:txBody>
                    <a:bodyPr/>
                    <a:lstStyle/>
                    <a:p>
                      <a:pPr algn="ctr" fontAlgn="ctr"/>
                      <a:r>
                        <a:rPr lang="en-US" sz="1600" i="1" u="none" strike="noStrike" dirty="0">
                          <a:effectLst/>
                        </a:rPr>
                        <a:t>47,594</a:t>
                      </a:r>
                      <a:endParaRPr lang="en-US" sz="1600" b="0" i="1"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AEF327FB-FFF5-466D-A428-54D8045E2BA7}"/>
              </a:ext>
            </a:extLst>
          </p:cNvPr>
          <p:cNvSpPr txBox="1"/>
          <p:nvPr/>
        </p:nvSpPr>
        <p:spPr>
          <a:xfrm>
            <a:off x="914400" y="3505200"/>
            <a:ext cx="2057400" cy="369332"/>
          </a:xfrm>
          <a:prstGeom prst="rect">
            <a:avLst/>
          </a:prstGeom>
          <a:noFill/>
        </p:spPr>
        <p:txBody>
          <a:bodyPr wrap="square" rtlCol="0">
            <a:spAutoFit/>
          </a:bodyPr>
          <a:lstStyle/>
          <a:p>
            <a:r>
              <a:rPr lang="en-US" dirty="0"/>
              <a:t>Adopted in 2017</a:t>
            </a:r>
          </a:p>
        </p:txBody>
      </p:sp>
    </p:spTree>
    <p:extLst>
      <p:ext uri="{BB962C8B-B14F-4D97-AF65-F5344CB8AC3E}">
        <p14:creationId xmlns:p14="http://schemas.microsoft.com/office/powerpoint/2010/main" val="286112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S-12 Pumpage vs. Existing MAGs</a:t>
            </a:r>
          </a:p>
        </p:txBody>
      </p:sp>
      <p:graphicFrame>
        <p:nvGraphicFramePr>
          <p:cNvPr id="4" name="Table 3"/>
          <p:cNvGraphicFramePr>
            <a:graphicFrameLocks noGrp="1"/>
          </p:cNvGraphicFramePr>
          <p:nvPr>
            <p:extLst>
              <p:ext uri="{D42A27DB-BD31-4B8C-83A1-F6EECF244321}">
                <p14:modId xmlns:p14="http://schemas.microsoft.com/office/powerpoint/2010/main" val="920874136"/>
              </p:ext>
            </p:extLst>
          </p:nvPr>
        </p:nvGraphicFramePr>
        <p:xfrm>
          <a:off x="609600" y="1600200"/>
          <a:ext cx="7895832" cy="4708522"/>
        </p:xfrm>
        <a:graphic>
          <a:graphicData uri="http://schemas.openxmlformats.org/drawingml/2006/table">
            <a:tbl>
              <a:tblPr>
                <a:tableStyleId>{5C22544A-7EE6-4342-B048-85BDC9FD1C3A}</a:tableStyleId>
              </a:tblPr>
              <a:tblGrid>
                <a:gridCol w="1264779">
                  <a:extLst>
                    <a:ext uri="{9D8B030D-6E8A-4147-A177-3AD203B41FA5}">
                      <a16:colId xmlns:a16="http://schemas.microsoft.com/office/drawing/2014/main" val="20000"/>
                    </a:ext>
                  </a:extLst>
                </a:gridCol>
                <a:gridCol w="1264779">
                  <a:extLst>
                    <a:ext uri="{9D8B030D-6E8A-4147-A177-3AD203B41FA5}">
                      <a16:colId xmlns:a16="http://schemas.microsoft.com/office/drawing/2014/main" val="20001"/>
                    </a:ext>
                  </a:extLst>
                </a:gridCol>
                <a:gridCol w="894379">
                  <a:extLst>
                    <a:ext uri="{9D8B030D-6E8A-4147-A177-3AD203B41FA5}">
                      <a16:colId xmlns:a16="http://schemas.microsoft.com/office/drawing/2014/main" val="20002"/>
                    </a:ext>
                  </a:extLst>
                </a:gridCol>
                <a:gridCol w="894379">
                  <a:extLst>
                    <a:ext uri="{9D8B030D-6E8A-4147-A177-3AD203B41FA5}">
                      <a16:colId xmlns:a16="http://schemas.microsoft.com/office/drawing/2014/main" val="20003"/>
                    </a:ext>
                  </a:extLst>
                </a:gridCol>
                <a:gridCol w="894379">
                  <a:extLst>
                    <a:ext uri="{9D8B030D-6E8A-4147-A177-3AD203B41FA5}">
                      <a16:colId xmlns:a16="http://schemas.microsoft.com/office/drawing/2014/main" val="20004"/>
                    </a:ext>
                  </a:extLst>
                </a:gridCol>
                <a:gridCol w="894379">
                  <a:extLst>
                    <a:ext uri="{9D8B030D-6E8A-4147-A177-3AD203B41FA5}">
                      <a16:colId xmlns:a16="http://schemas.microsoft.com/office/drawing/2014/main" val="20005"/>
                    </a:ext>
                  </a:extLst>
                </a:gridCol>
                <a:gridCol w="894379">
                  <a:extLst>
                    <a:ext uri="{9D8B030D-6E8A-4147-A177-3AD203B41FA5}">
                      <a16:colId xmlns:a16="http://schemas.microsoft.com/office/drawing/2014/main" val="20006"/>
                    </a:ext>
                  </a:extLst>
                </a:gridCol>
                <a:gridCol w="894379">
                  <a:extLst>
                    <a:ext uri="{9D8B030D-6E8A-4147-A177-3AD203B41FA5}">
                      <a16:colId xmlns:a16="http://schemas.microsoft.com/office/drawing/2014/main" val="20007"/>
                    </a:ext>
                  </a:extLst>
                </a:gridCol>
              </a:tblGrid>
              <a:tr h="362194">
                <a:tc>
                  <a:txBody>
                    <a:bodyPr/>
                    <a:lstStyle/>
                    <a:p>
                      <a:pPr algn="ctr" fontAlgn="ctr"/>
                      <a:r>
                        <a:rPr lang="en-US" sz="1300" u="none" strike="noStrike" dirty="0">
                          <a:effectLst/>
                        </a:rPr>
                        <a:t> </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 </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600" b="1" u="none" strike="noStrike" dirty="0">
                          <a:effectLst/>
                        </a:rPr>
                        <a:t>2020</a:t>
                      </a:r>
                      <a:endParaRPr lang="en-US" sz="1600" b="1" i="0" u="none" strike="noStrike" dirty="0">
                        <a:solidFill>
                          <a:srgbClr val="000000"/>
                        </a:solidFill>
                        <a:effectLst/>
                        <a:latin typeface="Calibri"/>
                      </a:endParaRPr>
                    </a:p>
                  </a:txBody>
                  <a:tcPr marL="9055" marR="9055" marT="9055" marB="0" anchor="ctr"/>
                </a:tc>
                <a:tc>
                  <a:txBody>
                    <a:bodyPr/>
                    <a:lstStyle/>
                    <a:p>
                      <a:pPr algn="ctr" fontAlgn="ctr"/>
                      <a:r>
                        <a:rPr lang="en-US" sz="1600" b="1" u="none" strike="noStrike" dirty="0">
                          <a:effectLst/>
                        </a:rPr>
                        <a:t>2030</a:t>
                      </a:r>
                      <a:endParaRPr lang="en-US" sz="1600" b="1" i="0" u="none" strike="noStrike" dirty="0">
                        <a:solidFill>
                          <a:srgbClr val="000000"/>
                        </a:solidFill>
                        <a:effectLst/>
                        <a:latin typeface="Calibri"/>
                      </a:endParaRPr>
                    </a:p>
                  </a:txBody>
                  <a:tcPr marL="9055" marR="9055" marT="9055" marB="0" anchor="ctr"/>
                </a:tc>
                <a:tc>
                  <a:txBody>
                    <a:bodyPr/>
                    <a:lstStyle/>
                    <a:p>
                      <a:pPr algn="ctr" fontAlgn="ctr"/>
                      <a:r>
                        <a:rPr lang="en-US" sz="1600" b="1" u="none" strike="noStrike" dirty="0">
                          <a:effectLst/>
                        </a:rPr>
                        <a:t>2040</a:t>
                      </a:r>
                      <a:endParaRPr lang="en-US" sz="1600" b="1" i="0" u="none" strike="noStrike" dirty="0">
                        <a:solidFill>
                          <a:srgbClr val="000000"/>
                        </a:solidFill>
                        <a:effectLst/>
                        <a:latin typeface="Calibri"/>
                      </a:endParaRPr>
                    </a:p>
                  </a:txBody>
                  <a:tcPr marL="9055" marR="9055" marT="9055" marB="0" anchor="ctr"/>
                </a:tc>
                <a:tc>
                  <a:txBody>
                    <a:bodyPr/>
                    <a:lstStyle/>
                    <a:p>
                      <a:pPr algn="ctr" fontAlgn="ctr"/>
                      <a:r>
                        <a:rPr lang="en-US" sz="1600" b="1" u="none" strike="noStrike" dirty="0">
                          <a:effectLst/>
                        </a:rPr>
                        <a:t>2050</a:t>
                      </a:r>
                      <a:endParaRPr lang="en-US" sz="1600" b="1" i="0" u="none" strike="noStrike" dirty="0">
                        <a:solidFill>
                          <a:srgbClr val="000000"/>
                        </a:solidFill>
                        <a:effectLst/>
                        <a:latin typeface="Calibri"/>
                      </a:endParaRPr>
                    </a:p>
                  </a:txBody>
                  <a:tcPr marL="9055" marR="9055" marT="9055" marB="0" anchor="ctr"/>
                </a:tc>
                <a:tc>
                  <a:txBody>
                    <a:bodyPr/>
                    <a:lstStyle/>
                    <a:p>
                      <a:pPr algn="ctr" fontAlgn="ctr"/>
                      <a:r>
                        <a:rPr lang="en-US" sz="1600" b="1" u="none" strike="noStrike" dirty="0">
                          <a:effectLst/>
                        </a:rPr>
                        <a:t>2060</a:t>
                      </a:r>
                      <a:endParaRPr lang="en-US" sz="1600" b="1" i="0" u="none" strike="noStrike" dirty="0">
                        <a:solidFill>
                          <a:srgbClr val="000000"/>
                        </a:solidFill>
                        <a:effectLst/>
                        <a:latin typeface="Calibri"/>
                      </a:endParaRPr>
                    </a:p>
                  </a:txBody>
                  <a:tcPr marL="9055" marR="9055" marT="9055" marB="0" anchor="ctr"/>
                </a:tc>
                <a:tc>
                  <a:txBody>
                    <a:bodyPr/>
                    <a:lstStyle/>
                    <a:p>
                      <a:pPr algn="ctr" fontAlgn="ctr"/>
                      <a:r>
                        <a:rPr lang="en-US" sz="1600" b="1" u="none" strike="noStrike" dirty="0">
                          <a:effectLst/>
                        </a:rPr>
                        <a:t>2070</a:t>
                      </a:r>
                      <a:endParaRPr lang="en-US" sz="1600" b="1" i="0" u="none" strike="noStrike" dirty="0">
                        <a:solidFill>
                          <a:srgbClr val="000000"/>
                        </a:solidFill>
                        <a:effectLst/>
                        <a:latin typeface="Calibri"/>
                      </a:endParaRPr>
                    </a:p>
                  </a:txBody>
                  <a:tcPr marL="9055" marR="9055" marT="9055" marB="0" anchor="ctr"/>
                </a:tc>
                <a:extLst>
                  <a:ext uri="{0D108BD9-81ED-4DB2-BD59-A6C34878D82A}">
                    <a16:rowId xmlns:a16="http://schemas.microsoft.com/office/drawing/2014/main" val="10000"/>
                  </a:ext>
                </a:extLst>
              </a:tr>
              <a:tr h="362194">
                <a:tc rowSpan="2">
                  <a:txBody>
                    <a:bodyPr/>
                    <a:lstStyle/>
                    <a:p>
                      <a:pPr algn="ctr" fontAlgn="ctr"/>
                      <a:r>
                        <a:rPr lang="en-US" sz="1300" u="none" strike="noStrike">
                          <a:effectLst/>
                        </a:rPr>
                        <a:t>Sparta</a:t>
                      </a:r>
                      <a:endParaRPr lang="en-US" sz="1300" b="1" i="0" u="none" strike="noStrike">
                        <a:solidFill>
                          <a:srgbClr val="000000"/>
                        </a:solidFill>
                        <a:effectLst/>
                        <a:latin typeface="Calibri"/>
                      </a:endParaRPr>
                    </a:p>
                  </a:txBody>
                  <a:tcPr marL="9055" marR="9055" marT="9055" marB="0" anchor="ctr"/>
                </a:tc>
                <a:tc>
                  <a:txBody>
                    <a:bodyPr/>
                    <a:lstStyle/>
                    <a:p>
                      <a:pPr algn="ctr" fontAlgn="ctr"/>
                      <a:r>
                        <a:rPr lang="en-US" sz="1100" u="none" strike="noStrike">
                          <a:effectLst/>
                        </a:rPr>
                        <a:t>Existing MAG</a:t>
                      </a:r>
                      <a:endParaRPr lang="en-US" sz="1100" b="0" i="1" u="none" strike="noStrike">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2,390</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2,391</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2,392</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2,390</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2,391</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2,393</a:t>
                      </a:r>
                      <a:endParaRPr lang="en-US" sz="1300" b="0" i="0" u="none" strike="noStrike" dirty="0">
                        <a:solidFill>
                          <a:srgbClr val="000000"/>
                        </a:solidFill>
                        <a:effectLst/>
                        <a:latin typeface="Calibri"/>
                      </a:endParaRPr>
                    </a:p>
                  </a:txBody>
                  <a:tcPr marL="9055" marR="9055" marT="9055" marB="0" anchor="ctr"/>
                </a:tc>
                <a:extLst>
                  <a:ext uri="{0D108BD9-81ED-4DB2-BD59-A6C34878D82A}">
                    <a16:rowId xmlns:a16="http://schemas.microsoft.com/office/drawing/2014/main" val="10001"/>
                  </a:ext>
                </a:extLst>
              </a:tr>
              <a:tr h="362194">
                <a:tc vMerge="1">
                  <a:txBody>
                    <a:bodyPr/>
                    <a:lstStyle/>
                    <a:p>
                      <a:endParaRPr lang="en-US"/>
                    </a:p>
                  </a:txBody>
                  <a:tcPr/>
                </a:tc>
                <a:tc>
                  <a:txBody>
                    <a:bodyPr/>
                    <a:lstStyle/>
                    <a:p>
                      <a:pPr algn="ctr" fontAlgn="ctr"/>
                      <a:r>
                        <a:rPr lang="en-US" sz="1100" u="none" strike="noStrike" dirty="0">
                          <a:effectLst/>
                        </a:rPr>
                        <a:t>S-12 Pumpage</a:t>
                      </a:r>
                      <a:endParaRPr lang="en-US" sz="1100" b="0" i="1"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1,046</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1,260</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1,523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1,849</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2,256</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2,766</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2"/>
                  </a:ext>
                </a:extLst>
              </a:tr>
              <a:tr h="362194">
                <a:tc rowSpan="2">
                  <a:txBody>
                    <a:bodyPr/>
                    <a:lstStyle/>
                    <a:p>
                      <a:pPr algn="ctr" fontAlgn="ctr"/>
                      <a:r>
                        <a:rPr lang="en-US" sz="1300" u="none" strike="noStrike">
                          <a:effectLst/>
                        </a:rPr>
                        <a:t>Queen City</a:t>
                      </a:r>
                      <a:endParaRPr lang="en-US" sz="1300" b="1" i="0" u="none" strike="noStrike">
                        <a:solidFill>
                          <a:srgbClr val="000000"/>
                        </a:solidFill>
                        <a:effectLst/>
                        <a:latin typeface="Calibri"/>
                      </a:endParaRPr>
                    </a:p>
                  </a:txBody>
                  <a:tcPr marL="9055" marR="9055" marT="9055" marB="0" anchor="ctr"/>
                </a:tc>
                <a:tc>
                  <a:txBody>
                    <a:bodyPr/>
                    <a:lstStyle/>
                    <a:p>
                      <a:pPr algn="ctr" fontAlgn="ctr"/>
                      <a:r>
                        <a:rPr lang="en-US" sz="1100" u="none" strike="noStrike">
                          <a:effectLst/>
                        </a:rPr>
                        <a:t>Existing MAG</a:t>
                      </a:r>
                      <a:endParaRPr lang="en-US" sz="1100" b="0" i="1"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1,315</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3"/>
                  </a:ext>
                </a:extLst>
              </a:tr>
              <a:tr h="362194">
                <a:tc vMerge="1">
                  <a:txBody>
                    <a:bodyPr/>
                    <a:lstStyle/>
                    <a:p>
                      <a:endParaRPr lang="en-US"/>
                    </a:p>
                  </a:txBody>
                  <a:tcPr/>
                </a:tc>
                <a:tc>
                  <a:txBody>
                    <a:bodyPr/>
                    <a:lstStyle/>
                    <a:p>
                      <a:pPr algn="ctr" fontAlgn="ctr"/>
                      <a:r>
                        <a:rPr lang="en-US" sz="1100" u="none" strike="noStrike" dirty="0">
                          <a:effectLst/>
                        </a:rPr>
                        <a:t>S-12 Pumpage</a:t>
                      </a:r>
                      <a:endParaRPr lang="en-US" sz="1100" b="0" i="1"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1,108</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1,219</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1,339</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1,471</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1,615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1,774</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4"/>
                  </a:ext>
                </a:extLst>
              </a:tr>
              <a:tr h="362194">
                <a:tc rowSpan="2">
                  <a:txBody>
                    <a:bodyPr/>
                    <a:lstStyle/>
                    <a:p>
                      <a:pPr algn="ctr" fontAlgn="ctr"/>
                      <a:r>
                        <a:rPr lang="en-US" sz="1300" u="none" strike="noStrike">
                          <a:effectLst/>
                        </a:rPr>
                        <a:t>Carrizo</a:t>
                      </a:r>
                      <a:endParaRPr lang="en-US" sz="1300" b="1" i="0" u="none" strike="noStrike">
                        <a:solidFill>
                          <a:srgbClr val="000000"/>
                        </a:solidFill>
                        <a:effectLst/>
                        <a:latin typeface="Calibri"/>
                      </a:endParaRPr>
                    </a:p>
                  </a:txBody>
                  <a:tcPr marL="9055" marR="9055" marT="9055" marB="0" anchor="ctr"/>
                </a:tc>
                <a:tc>
                  <a:txBody>
                    <a:bodyPr/>
                    <a:lstStyle/>
                    <a:p>
                      <a:pPr algn="ctr" fontAlgn="ctr"/>
                      <a:r>
                        <a:rPr lang="en-US" sz="1100" u="none" strike="noStrike">
                          <a:effectLst/>
                        </a:rPr>
                        <a:t>Existing MAG</a:t>
                      </a:r>
                      <a:endParaRPr lang="en-US" sz="1100" b="0" i="1"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7,618</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8,358</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9,263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11,800</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12,052</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12,052</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5"/>
                  </a:ext>
                </a:extLst>
              </a:tr>
              <a:tr h="362194">
                <a:tc vMerge="1">
                  <a:txBody>
                    <a:bodyPr/>
                    <a:lstStyle/>
                    <a:p>
                      <a:endParaRPr lang="en-US"/>
                    </a:p>
                  </a:txBody>
                  <a:tcPr/>
                </a:tc>
                <a:tc>
                  <a:txBody>
                    <a:bodyPr/>
                    <a:lstStyle/>
                    <a:p>
                      <a:pPr algn="ctr" fontAlgn="ctr"/>
                      <a:r>
                        <a:rPr lang="en-US" sz="1100" u="none" strike="noStrike" dirty="0">
                          <a:effectLst/>
                        </a:rPr>
                        <a:t>S-12 Pumpage</a:t>
                      </a:r>
                      <a:endParaRPr lang="en-US" sz="1100" b="0" i="1"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4,715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5,902</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7,237</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8,788</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10,655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12,981</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6"/>
                  </a:ext>
                </a:extLst>
              </a:tr>
              <a:tr h="362194">
                <a:tc rowSpan="2">
                  <a:txBody>
                    <a:bodyPr/>
                    <a:lstStyle/>
                    <a:p>
                      <a:pPr algn="ctr" fontAlgn="ctr"/>
                      <a:r>
                        <a:rPr lang="en-US" sz="1300" u="none" strike="noStrike">
                          <a:effectLst/>
                        </a:rPr>
                        <a:t>Calvert Bluff</a:t>
                      </a:r>
                      <a:endParaRPr lang="en-US" sz="1300" b="1" i="0" u="none" strike="noStrike">
                        <a:solidFill>
                          <a:srgbClr val="000000"/>
                        </a:solidFill>
                        <a:effectLst/>
                        <a:latin typeface="Calibri"/>
                      </a:endParaRPr>
                    </a:p>
                  </a:txBody>
                  <a:tcPr marL="9055" marR="9055" marT="9055" marB="0" anchor="ctr"/>
                </a:tc>
                <a:tc>
                  <a:txBody>
                    <a:bodyPr/>
                    <a:lstStyle/>
                    <a:p>
                      <a:pPr algn="ctr" fontAlgn="ctr"/>
                      <a:r>
                        <a:rPr lang="en-US" sz="1100" u="none" strike="noStrike">
                          <a:effectLst/>
                        </a:rPr>
                        <a:t>Existing MAG</a:t>
                      </a:r>
                      <a:endParaRPr lang="en-US" sz="1100" b="0" i="1"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2,224</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2,631</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3,181</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3,909</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3,983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3,984</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7"/>
                  </a:ext>
                </a:extLst>
              </a:tr>
              <a:tr h="362194">
                <a:tc vMerge="1">
                  <a:txBody>
                    <a:bodyPr/>
                    <a:lstStyle/>
                    <a:p>
                      <a:endParaRPr lang="en-US"/>
                    </a:p>
                  </a:txBody>
                  <a:tcPr/>
                </a:tc>
                <a:tc>
                  <a:txBody>
                    <a:bodyPr/>
                    <a:lstStyle/>
                    <a:p>
                      <a:pPr algn="ctr" fontAlgn="ctr"/>
                      <a:r>
                        <a:rPr lang="en-US" sz="1100" u="none" strike="noStrike" dirty="0">
                          <a:effectLst/>
                        </a:rPr>
                        <a:t>S-12 Pumpage</a:t>
                      </a:r>
                      <a:endParaRPr lang="en-US" sz="1100" b="0" i="1"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2,155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2,815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3,485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4,166</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4,858</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5,563</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8"/>
                  </a:ext>
                </a:extLst>
              </a:tr>
              <a:tr h="362194">
                <a:tc rowSpan="2">
                  <a:txBody>
                    <a:bodyPr/>
                    <a:lstStyle/>
                    <a:p>
                      <a:pPr algn="ctr" fontAlgn="ctr"/>
                      <a:r>
                        <a:rPr lang="en-US" sz="1300" u="none" strike="noStrike" dirty="0">
                          <a:effectLst/>
                        </a:rPr>
                        <a:t>Simsboro</a:t>
                      </a:r>
                      <a:endParaRPr lang="en-US" sz="1300" b="1" i="0" u="none" strike="noStrike" dirty="0">
                        <a:solidFill>
                          <a:srgbClr val="000000"/>
                        </a:solidFill>
                        <a:effectLst/>
                        <a:latin typeface="Calibri"/>
                      </a:endParaRPr>
                    </a:p>
                  </a:txBody>
                  <a:tcPr marL="9055" marR="9055" marT="9055" marB="0" anchor="ctr"/>
                </a:tc>
                <a:tc>
                  <a:txBody>
                    <a:bodyPr/>
                    <a:lstStyle/>
                    <a:p>
                      <a:pPr algn="ctr" fontAlgn="ctr"/>
                      <a:r>
                        <a:rPr lang="en-US" sz="1100" u="none" strike="noStrike">
                          <a:effectLst/>
                        </a:rPr>
                        <a:t>Existing MAG</a:t>
                      </a:r>
                      <a:endParaRPr lang="en-US" sz="1100" b="0" i="1"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32,246</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32,894</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33,342</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34,513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30,843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30,303</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09"/>
                  </a:ext>
                </a:extLst>
              </a:tr>
              <a:tr h="362194">
                <a:tc vMerge="1">
                  <a:txBody>
                    <a:bodyPr/>
                    <a:lstStyle/>
                    <a:p>
                      <a:endParaRPr lang="en-US"/>
                    </a:p>
                  </a:txBody>
                  <a:tcPr/>
                </a:tc>
                <a:tc>
                  <a:txBody>
                    <a:bodyPr/>
                    <a:lstStyle/>
                    <a:p>
                      <a:pPr algn="ctr" fontAlgn="ctr"/>
                      <a:r>
                        <a:rPr lang="en-US" sz="1100" u="none" strike="noStrike" dirty="0">
                          <a:effectLst/>
                        </a:rPr>
                        <a:t>S-12 Pumpage</a:t>
                      </a:r>
                      <a:endParaRPr lang="en-US" sz="1100" b="0" i="1"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24,240</a:t>
                      </a:r>
                      <a:endParaRPr lang="en-US" sz="1300" b="0" i="0"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106,393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111,265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116,149</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121,046</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125,958</a:t>
                      </a:r>
                      <a:endParaRPr lang="en-US" sz="1300" b="0" i="0" u="none" strike="noStrike" dirty="0">
                        <a:solidFill>
                          <a:srgbClr val="000000"/>
                        </a:solidFill>
                        <a:effectLst/>
                        <a:latin typeface="Calibri"/>
                      </a:endParaRPr>
                    </a:p>
                  </a:txBody>
                  <a:tcPr marL="9055" marR="9055" marT="9055" marB="0" anchor="ctr"/>
                </a:tc>
                <a:extLst>
                  <a:ext uri="{0D108BD9-81ED-4DB2-BD59-A6C34878D82A}">
                    <a16:rowId xmlns:a16="http://schemas.microsoft.com/office/drawing/2014/main" val="10010"/>
                  </a:ext>
                </a:extLst>
              </a:tr>
              <a:tr h="362194">
                <a:tc rowSpan="2">
                  <a:txBody>
                    <a:bodyPr/>
                    <a:lstStyle/>
                    <a:p>
                      <a:pPr algn="ctr" fontAlgn="ctr"/>
                      <a:r>
                        <a:rPr lang="en-US" sz="1300" u="none" strike="noStrike">
                          <a:effectLst/>
                        </a:rPr>
                        <a:t>Hooper</a:t>
                      </a:r>
                      <a:endParaRPr lang="en-US" sz="1300" b="1" i="0" u="none" strike="noStrike">
                        <a:solidFill>
                          <a:srgbClr val="000000"/>
                        </a:solidFill>
                        <a:effectLst/>
                        <a:latin typeface="Calibri"/>
                      </a:endParaRPr>
                    </a:p>
                  </a:txBody>
                  <a:tcPr marL="9055" marR="9055" marT="9055" marB="0" anchor="ctr"/>
                </a:tc>
                <a:tc>
                  <a:txBody>
                    <a:bodyPr/>
                    <a:lstStyle/>
                    <a:p>
                      <a:pPr algn="ctr" fontAlgn="ctr"/>
                      <a:r>
                        <a:rPr lang="en-US" sz="1100" u="none" strike="noStrike">
                          <a:effectLst/>
                        </a:rPr>
                        <a:t>Existing MAG</a:t>
                      </a:r>
                      <a:endParaRPr lang="en-US" sz="1100" b="0" i="1"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713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857</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1,048</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1,295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1,296</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1,255</a:t>
                      </a:r>
                      <a:endParaRPr lang="en-US" sz="1300" b="0" i="0" u="none" strike="noStrike">
                        <a:solidFill>
                          <a:srgbClr val="000000"/>
                        </a:solidFill>
                        <a:effectLst/>
                        <a:latin typeface="Calibri"/>
                      </a:endParaRPr>
                    </a:p>
                  </a:txBody>
                  <a:tcPr marL="9055" marR="9055" marT="9055" marB="0" anchor="ctr"/>
                </a:tc>
                <a:extLst>
                  <a:ext uri="{0D108BD9-81ED-4DB2-BD59-A6C34878D82A}">
                    <a16:rowId xmlns:a16="http://schemas.microsoft.com/office/drawing/2014/main" val="10011"/>
                  </a:ext>
                </a:extLst>
              </a:tr>
              <a:tr h="362194">
                <a:tc vMerge="1">
                  <a:txBody>
                    <a:bodyPr/>
                    <a:lstStyle/>
                    <a:p>
                      <a:endParaRPr lang="en-US"/>
                    </a:p>
                  </a:txBody>
                  <a:tcPr/>
                </a:tc>
                <a:tc>
                  <a:txBody>
                    <a:bodyPr/>
                    <a:lstStyle/>
                    <a:p>
                      <a:pPr algn="ctr" fontAlgn="ctr"/>
                      <a:r>
                        <a:rPr lang="en-US" sz="1100" u="none" strike="noStrike" dirty="0">
                          <a:effectLst/>
                        </a:rPr>
                        <a:t>S-12 Pumpage</a:t>
                      </a:r>
                      <a:endParaRPr lang="en-US" sz="1100" b="0" i="1" u="none" strike="noStrike" dirty="0">
                        <a:solidFill>
                          <a:srgbClr val="000000"/>
                        </a:solidFill>
                        <a:effectLst/>
                        <a:latin typeface="Calibri"/>
                      </a:endParaRPr>
                    </a:p>
                  </a:txBody>
                  <a:tcPr marL="9055" marR="9055" marT="9055" marB="0" anchor="ctr"/>
                </a:tc>
                <a:tc>
                  <a:txBody>
                    <a:bodyPr/>
                    <a:lstStyle/>
                    <a:p>
                      <a:pPr algn="ctr" fontAlgn="ctr"/>
                      <a:r>
                        <a:rPr lang="en-US" sz="1300" u="none" strike="noStrike">
                          <a:effectLst/>
                        </a:rPr>
                        <a:t>1,690</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1,985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2,289</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2,605</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a:effectLst/>
                        </a:rPr>
                        <a:t>2,933</a:t>
                      </a:r>
                      <a:endParaRPr lang="en-US" sz="1300" b="0" i="0" u="none" strike="noStrike">
                        <a:solidFill>
                          <a:srgbClr val="000000"/>
                        </a:solidFill>
                        <a:effectLst/>
                        <a:latin typeface="Calibri"/>
                      </a:endParaRPr>
                    </a:p>
                  </a:txBody>
                  <a:tcPr marL="9055" marR="9055" marT="9055" marB="0" anchor="ctr"/>
                </a:tc>
                <a:tc>
                  <a:txBody>
                    <a:bodyPr/>
                    <a:lstStyle/>
                    <a:p>
                      <a:pPr algn="ctr" fontAlgn="ctr"/>
                      <a:r>
                        <a:rPr lang="en-US" sz="1300" u="none" strike="noStrike" dirty="0">
                          <a:effectLst/>
                        </a:rPr>
                        <a:t>3,273</a:t>
                      </a:r>
                      <a:endParaRPr lang="en-US" sz="1300" b="0" i="0" u="none" strike="noStrike" dirty="0">
                        <a:solidFill>
                          <a:srgbClr val="000000"/>
                        </a:solidFill>
                        <a:effectLst/>
                        <a:latin typeface="Calibri"/>
                      </a:endParaRPr>
                    </a:p>
                  </a:txBody>
                  <a:tcPr marL="9055" marR="9055" marT="905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2547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04800"/>
            <a:ext cx="8077200" cy="1143000"/>
          </a:xfrm>
        </p:spPr>
        <p:txBody>
          <a:bodyPr>
            <a:normAutofit fontScale="90000"/>
          </a:bodyPr>
          <a:lstStyle/>
          <a:p>
            <a:r>
              <a:rPr lang="en-US" dirty="0"/>
              <a:t>Summary of Current DFCs and S-12 Drawdowns</a:t>
            </a:r>
          </a:p>
        </p:txBody>
      </p:sp>
      <p:graphicFrame>
        <p:nvGraphicFramePr>
          <p:cNvPr id="4" name="Table 3"/>
          <p:cNvGraphicFramePr>
            <a:graphicFrameLocks noGrp="1"/>
          </p:cNvGraphicFramePr>
          <p:nvPr>
            <p:extLst>
              <p:ext uri="{D42A27DB-BD31-4B8C-83A1-F6EECF244321}">
                <p14:modId xmlns:p14="http://schemas.microsoft.com/office/powerpoint/2010/main" val="2881517740"/>
              </p:ext>
            </p:extLst>
          </p:nvPr>
        </p:nvGraphicFramePr>
        <p:xfrm>
          <a:off x="1041400" y="2009775"/>
          <a:ext cx="7061199" cy="2837180"/>
        </p:xfrm>
        <a:graphic>
          <a:graphicData uri="http://schemas.openxmlformats.org/drawingml/2006/table">
            <a:tbl>
              <a:tblPr>
                <a:tableStyleId>{5C22544A-7EE6-4342-B048-85BDC9FD1C3A}</a:tableStyleId>
              </a:tblPr>
              <a:tblGrid>
                <a:gridCol w="1560696">
                  <a:extLst>
                    <a:ext uri="{9D8B030D-6E8A-4147-A177-3AD203B41FA5}">
                      <a16:colId xmlns:a16="http://schemas.microsoft.com/office/drawing/2014/main" val="20000"/>
                    </a:ext>
                  </a:extLst>
                </a:gridCol>
                <a:gridCol w="1408433">
                  <a:extLst>
                    <a:ext uri="{9D8B030D-6E8A-4147-A177-3AD203B41FA5}">
                      <a16:colId xmlns:a16="http://schemas.microsoft.com/office/drawing/2014/main" val="20001"/>
                    </a:ext>
                  </a:extLst>
                </a:gridCol>
                <a:gridCol w="2046035">
                  <a:extLst>
                    <a:ext uri="{9D8B030D-6E8A-4147-A177-3AD203B41FA5}">
                      <a16:colId xmlns:a16="http://schemas.microsoft.com/office/drawing/2014/main" val="20002"/>
                    </a:ext>
                  </a:extLst>
                </a:gridCol>
                <a:gridCol w="2046035">
                  <a:extLst>
                    <a:ext uri="{9D8B030D-6E8A-4147-A177-3AD203B41FA5}">
                      <a16:colId xmlns:a16="http://schemas.microsoft.com/office/drawing/2014/main" val="20003"/>
                    </a:ext>
                  </a:extLst>
                </a:gridCol>
              </a:tblGrid>
              <a:tr h="619125">
                <a:tc>
                  <a:txBody>
                    <a:bodyPr/>
                    <a:lstStyle/>
                    <a:p>
                      <a:pPr algn="ctr" fontAlgn="ctr"/>
                      <a:r>
                        <a:rPr lang="en-US" sz="1800" u="none" strike="noStrike" dirty="0">
                          <a:effectLst/>
                        </a:rPr>
                        <a:t> </a:t>
                      </a:r>
                      <a:endParaRPr lang="en-US" sz="1800" b="0" i="0" u="none" strike="noStrike" dirty="0">
                        <a:solidFill>
                          <a:srgbClr val="000000"/>
                        </a:solidFill>
                        <a:effectLst/>
                        <a:latin typeface="Arial"/>
                      </a:endParaRPr>
                    </a:p>
                  </a:txBody>
                  <a:tcPr marL="9525" marR="9525" marT="9525" marB="0" anchor="ctr"/>
                </a:tc>
                <a:tc>
                  <a:txBody>
                    <a:bodyPr/>
                    <a:lstStyle/>
                    <a:p>
                      <a:pPr algn="ctr" rtl="0" fontAlgn="ctr"/>
                      <a:r>
                        <a:rPr lang="en-US" sz="2000" u="none" strike="noStrike" dirty="0">
                          <a:effectLst/>
                        </a:rPr>
                        <a:t>Current DFC</a:t>
                      </a:r>
                      <a:endParaRPr lang="en-US" sz="2000" b="1"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S-12 Drawdown (1999-2069)</a:t>
                      </a:r>
                      <a:endParaRPr lang="en-US" sz="2000" b="1"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S-12 Drawdown (2010-2070)</a:t>
                      </a:r>
                      <a:endParaRPr lang="en-US" sz="2000" b="1"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0"/>
                  </a:ext>
                </a:extLst>
              </a:tr>
              <a:tr h="316865">
                <a:tc>
                  <a:txBody>
                    <a:bodyPr/>
                    <a:lstStyle/>
                    <a:p>
                      <a:pPr algn="ctr" fontAlgn="ctr"/>
                      <a:r>
                        <a:rPr lang="en-US" sz="1800" u="none" strike="noStrike">
                          <a:effectLst/>
                        </a:rPr>
                        <a:t> </a:t>
                      </a:r>
                      <a:endParaRPr lang="en-US" sz="18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(feet)</a:t>
                      </a:r>
                      <a:endParaRPr lang="en-US" sz="1200" b="0" i="0" u="none" strike="noStrike">
                        <a:solidFill>
                          <a:srgbClr val="000000"/>
                        </a:solidFill>
                        <a:effectLst/>
                        <a:latin typeface="Book Antiqua"/>
                      </a:endParaRPr>
                    </a:p>
                  </a:txBody>
                  <a:tcPr marL="9525" marR="9525" marT="9525" marB="0" anchor="ctr"/>
                </a:tc>
                <a:tc>
                  <a:txBody>
                    <a:bodyPr/>
                    <a:lstStyle/>
                    <a:p>
                      <a:pPr algn="ctr" rtl="0" fontAlgn="ctr"/>
                      <a:r>
                        <a:rPr lang="en-US" sz="1200" u="none" strike="noStrike">
                          <a:effectLst/>
                        </a:rPr>
                        <a:t>(feet)</a:t>
                      </a:r>
                      <a:endParaRPr lang="en-US" sz="1200" b="0" i="0" u="none" strike="noStrike">
                        <a:solidFill>
                          <a:srgbClr val="000000"/>
                        </a:solidFill>
                        <a:effectLst/>
                        <a:latin typeface="Book Antiqua"/>
                      </a:endParaRPr>
                    </a:p>
                  </a:txBody>
                  <a:tcPr marL="9525" marR="9525" marT="9525" marB="0" anchor="ctr"/>
                </a:tc>
                <a:tc>
                  <a:txBody>
                    <a:bodyPr/>
                    <a:lstStyle/>
                    <a:p>
                      <a:pPr algn="ctr" rtl="0" fontAlgn="ctr"/>
                      <a:r>
                        <a:rPr lang="en-US" sz="1200" u="none" strike="noStrike">
                          <a:effectLst/>
                        </a:rPr>
                        <a:t>(feet)</a:t>
                      </a:r>
                      <a:endParaRPr lang="en-US" sz="1200" b="0" i="0" u="none" strike="noStrike">
                        <a:solidFill>
                          <a:srgbClr val="000000"/>
                        </a:solidFill>
                        <a:effectLst/>
                        <a:latin typeface="Book Antiqua"/>
                      </a:endParaRPr>
                    </a:p>
                  </a:txBody>
                  <a:tcPr marL="9525" marR="9525" marT="9525" marB="0" anchor="ctr"/>
                </a:tc>
                <a:extLst>
                  <a:ext uri="{0D108BD9-81ED-4DB2-BD59-A6C34878D82A}">
                    <a16:rowId xmlns:a16="http://schemas.microsoft.com/office/drawing/2014/main" val="10001"/>
                  </a:ext>
                </a:extLst>
              </a:tr>
              <a:tr h="316865">
                <a:tc>
                  <a:txBody>
                    <a:bodyPr/>
                    <a:lstStyle/>
                    <a:p>
                      <a:pPr algn="ctr" rtl="0" fontAlgn="ctr"/>
                      <a:r>
                        <a:rPr lang="en-US" sz="2000" u="none" strike="noStrike">
                          <a:effectLst/>
                        </a:rPr>
                        <a:t>Sparta</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5</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27</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22</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2"/>
                  </a:ext>
                </a:extLst>
              </a:tr>
              <a:tr h="316865">
                <a:tc>
                  <a:txBody>
                    <a:bodyPr/>
                    <a:lstStyle/>
                    <a:p>
                      <a:pPr algn="ctr" rtl="0" fontAlgn="ctr"/>
                      <a:r>
                        <a:rPr lang="en-US" sz="2000" u="none" strike="noStrike">
                          <a:effectLst/>
                        </a:rPr>
                        <a:t>Queen City</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15</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b="0" i="0" u="none" strike="noStrike" dirty="0">
                          <a:solidFill>
                            <a:srgbClr val="000000"/>
                          </a:solidFill>
                          <a:effectLst/>
                          <a:latin typeface="Book Antiqua"/>
                        </a:rPr>
                        <a:t>31</a:t>
                      </a:r>
                    </a:p>
                  </a:txBody>
                  <a:tcPr marL="9525" marR="9525" marT="9525" marB="0" anchor="ctr"/>
                </a:tc>
                <a:tc>
                  <a:txBody>
                    <a:bodyPr/>
                    <a:lstStyle/>
                    <a:p>
                      <a:pPr algn="ctr" rtl="0" fontAlgn="ctr"/>
                      <a:r>
                        <a:rPr lang="en-US" sz="2000" u="none" strike="noStrike" dirty="0">
                          <a:effectLst/>
                        </a:rPr>
                        <a:t>28</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3"/>
                  </a:ext>
                </a:extLst>
              </a:tr>
              <a:tr h="316865">
                <a:tc>
                  <a:txBody>
                    <a:bodyPr/>
                    <a:lstStyle/>
                    <a:p>
                      <a:pPr algn="ctr" rtl="0" fontAlgn="ctr"/>
                      <a:r>
                        <a:rPr lang="en-US" sz="2000" u="none" strike="noStrike">
                          <a:effectLst/>
                        </a:rPr>
                        <a:t>Carrizo</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62</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146</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139</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4"/>
                  </a:ext>
                </a:extLst>
              </a:tr>
              <a:tr h="316865">
                <a:tc>
                  <a:txBody>
                    <a:bodyPr/>
                    <a:lstStyle/>
                    <a:p>
                      <a:pPr algn="ctr" rtl="0" fontAlgn="ctr"/>
                      <a:r>
                        <a:rPr lang="en-US" sz="2000" u="none" strike="noStrike">
                          <a:effectLst/>
                        </a:rPr>
                        <a:t>Calvert Bluff</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100</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165</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156</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5"/>
                  </a:ext>
                </a:extLst>
              </a:tr>
              <a:tr h="316865">
                <a:tc>
                  <a:txBody>
                    <a:bodyPr/>
                    <a:lstStyle/>
                    <a:p>
                      <a:pPr algn="ctr" rtl="0" fontAlgn="ctr"/>
                      <a:r>
                        <a:rPr lang="en-US" sz="2000" u="none" strike="noStrike">
                          <a:effectLst/>
                        </a:rPr>
                        <a:t>Simsboro</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240</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330</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313</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6"/>
                  </a:ext>
                </a:extLst>
              </a:tr>
              <a:tr h="316865">
                <a:tc>
                  <a:txBody>
                    <a:bodyPr/>
                    <a:lstStyle/>
                    <a:p>
                      <a:pPr algn="ctr" rtl="0" fontAlgn="ctr"/>
                      <a:r>
                        <a:rPr lang="en-US" sz="2000" u="none" strike="noStrike">
                          <a:effectLst/>
                        </a:rPr>
                        <a:t>Hooper</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165</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186</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174</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BC0E49D3-6BF0-45A0-A5B6-94617AEC4E6A}"/>
              </a:ext>
            </a:extLst>
          </p:cNvPr>
          <p:cNvSpPr txBox="1"/>
          <p:nvPr/>
        </p:nvSpPr>
        <p:spPr>
          <a:xfrm>
            <a:off x="1041400" y="5072390"/>
            <a:ext cx="6350000" cy="523220"/>
          </a:xfrm>
          <a:prstGeom prst="rect">
            <a:avLst/>
          </a:prstGeom>
          <a:noFill/>
        </p:spPr>
        <p:txBody>
          <a:bodyPr wrap="square" rtlCol="0">
            <a:spAutoFit/>
          </a:bodyPr>
          <a:lstStyle/>
          <a:p>
            <a:r>
              <a:rPr lang="en-US" sz="1400" i="1" dirty="0"/>
              <a:t>NOTE: Because of the use of a new GAM, DFCs should be shifted from 1999 - 2070 to 2010 - 2070</a:t>
            </a:r>
          </a:p>
        </p:txBody>
      </p:sp>
    </p:spTree>
    <p:extLst>
      <p:ext uri="{BB962C8B-B14F-4D97-AF65-F5344CB8AC3E}">
        <p14:creationId xmlns:p14="http://schemas.microsoft.com/office/powerpoint/2010/main" val="47458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B0B0-8B3B-4004-8913-CF5D3DF53201}"/>
              </a:ext>
            </a:extLst>
          </p:cNvPr>
          <p:cNvSpPr>
            <a:spLocks noGrp="1"/>
          </p:cNvSpPr>
          <p:nvPr>
            <p:ph type="title"/>
          </p:nvPr>
        </p:nvSpPr>
        <p:spPr/>
        <p:txBody>
          <a:bodyPr/>
          <a:lstStyle/>
          <a:p>
            <a:r>
              <a:rPr lang="en-US" dirty="0"/>
              <a:t>Vista Ridge</a:t>
            </a:r>
          </a:p>
        </p:txBody>
      </p:sp>
      <p:sp>
        <p:nvSpPr>
          <p:cNvPr id="3" name="Content Placeholder 2">
            <a:extLst>
              <a:ext uri="{FF2B5EF4-FFF2-40B4-BE49-F238E27FC236}">
                <a16:creationId xmlns:a16="http://schemas.microsoft.com/office/drawing/2014/main" id="{31FABFFC-8ED5-4BC0-903E-66E9D8371622}"/>
              </a:ext>
            </a:extLst>
          </p:cNvPr>
          <p:cNvSpPr>
            <a:spLocks noGrp="1"/>
          </p:cNvSpPr>
          <p:nvPr>
            <p:ph idx="1"/>
          </p:nvPr>
        </p:nvSpPr>
        <p:spPr>
          <a:xfrm>
            <a:off x="381000" y="1417638"/>
            <a:ext cx="8229600" cy="5257800"/>
          </a:xfrm>
        </p:spPr>
        <p:txBody>
          <a:bodyPr>
            <a:normAutofit/>
          </a:bodyPr>
          <a:lstStyle/>
          <a:p>
            <a:r>
              <a:rPr lang="en-US" dirty="0"/>
              <a:t>Two Issues</a:t>
            </a:r>
          </a:p>
          <a:p>
            <a:pPr lvl="1"/>
            <a:r>
              <a:rPr lang="en-US" dirty="0"/>
              <a:t>Vista Ridge/GMA 12</a:t>
            </a:r>
          </a:p>
          <a:p>
            <a:pPr lvl="1"/>
            <a:r>
              <a:rPr lang="en-US" dirty="0"/>
              <a:t>Actual impact of Vista Ridge pumpage on wells in Lee County</a:t>
            </a:r>
          </a:p>
          <a:p>
            <a:r>
              <a:rPr lang="en-US" dirty="0"/>
              <a:t>Vista Ridge permits were issued by the Post Oak Savannah GCD in 2004-2008</a:t>
            </a:r>
          </a:p>
          <a:p>
            <a:r>
              <a:rPr lang="en-US" dirty="0"/>
              <a:t>15,000 </a:t>
            </a:r>
            <a:r>
              <a:rPr lang="en-US" dirty="0" err="1"/>
              <a:t>afy</a:t>
            </a:r>
            <a:r>
              <a:rPr lang="en-US" dirty="0"/>
              <a:t> in the Carrizo; 40,835 </a:t>
            </a:r>
            <a:r>
              <a:rPr lang="en-US" dirty="0" err="1"/>
              <a:t>afy</a:t>
            </a:r>
            <a:r>
              <a:rPr lang="en-US" dirty="0"/>
              <a:t> in the Simsboro</a:t>
            </a:r>
          </a:p>
          <a:p>
            <a:r>
              <a:rPr lang="en-US" dirty="0"/>
              <a:t>Pumpage began on April 15, 2020</a:t>
            </a:r>
          </a:p>
        </p:txBody>
      </p:sp>
    </p:spTree>
    <p:extLst>
      <p:ext uri="{BB962C8B-B14F-4D97-AF65-F5344CB8AC3E}">
        <p14:creationId xmlns:p14="http://schemas.microsoft.com/office/powerpoint/2010/main" val="334282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B0B0-8B3B-4004-8913-CF5D3DF53201}"/>
              </a:ext>
            </a:extLst>
          </p:cNvPr>
          <p:cNvSpPr>
            <a:spLocks noGrp="1"/>
          </p:cNvSpPr>
          <p:nvPr>
            <p:ph type="title"/>
          </p:nvPr>
        </p:nvSpPr>
        <p:spPr/>
        <p:txBody>
          <a:bodyPr/>
          <a:lstStyle/>
          <a:p>
            <a:r>
              <a:rPr lang="en-US" dirty="0"/>
              <a:t>Vista Ridge Impacts</a:t>
            </a:r>
          </a:p>
        </p:txBody>
      </p:sp>
      <p:sp>
        <p:nvSpPr>
          <p:cNvPr id="3" name="Content Placeholder 2">
            <a:extLst>
              <a:ext uri="{FF2B5EF4-FFF2-40B4-BE49-F238E27FC236}">
                <a16:creationId xmlns:a16="http://schemas.microsoft.com/office/drawing/2014/main" id="{31FABFFC-8ED5-4BC0-903E-66E9D8371622}"/>
              </a:ext>
            </a:extLst>
          </p:cNvPr>
          <p:cNvSpPr>
            <a:spLocks noGrp="1"/>
          </p:cNvSpPr>
          <p:nvPr>
            <p:ph idx="1"/>
          </p:nvPr>
        </p:nvSpPr>
        <p:spPr/>
        <p:txBody>
          <a:bodyPr>
            <a:normAutofit/>
          </a:bodyPr>
          <a:lstStyle/>
          <a:p>
            <a:r>
              <a:rPr lang="en-US" dirty="0"/>
              <a:t>Although the Simsboro pumpage is greater, the Simsboro wells are much deeper, and therefore fewer wells in Lost Pines are expected to be impacted. Simsboro also more productive.</a:t>
            </a:r>
          </a:p>
          <a:p>
            <a:r>
              <a:rPr lang="en-US" dirty="0"/>
              <a:t>Carrizo production is now causing the problems in Lost Pines, specifically northern Lee County east of Lexington</a:t>
            </a:r>
          </a:p>
          <a:p>
            <a:r>
              <a:rPr lang="en-US" dirty="0"/>
              <a:t>Drawdowns will be most significant when the well field is initially turned on, declines lessen as time goes on</a:t>
            </a:r>
          </a:p>
        </p:txBody>
      </p:sp>
    </p:spTree>
    <p:extLst>
      <p:ext uri="{BB962C8B-B14F-4D97-AF65-F5344CB8AC3E}">
        <p14:creationId xmlns:p14="http://schemas.microsoft.com/office/powerpoint/2010/main" val="29804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DAB3-6E27-4018-97CA-93F3CD06651E}"/>
              </a:ext>
            </a:extLst>
          </p:cNvPr>
          <p:cNvSpPr>
            <a:spLocks noGrp="1"/>
          </p:cNvSpPr>
          <p:nvPr>
            <p:ph type="title"/>
          </p:nvPr>
        </p:nvSpPr>
        <p:spPr/>
        <p:txBody>
          <a:bodyPr/>
          <a:lstStyle/>
          <a:p>
            <a:r>
              <a:rPr lang="en-US" dirty="0"/>
              <a:t>Vista Ridge and GMA 12</a:t>
            </a:r>
          </a:p>
        </p:txBody>
      </p:sp>
      <p:sp>
        <p:nvSpPr>
          <p:cNvPr id="3" name="Content Placeholder 2">
            <a:extLst>
              <a:ext uri="{FF2B5EF4-FFF2-40B4-BE49-F238E27FC236}">
                <a16:creationId xmlns:a16="http://schemas.microsoft.com/office/drawing/2014/main" id="{0DB291B8-F655-4D3A-B724-47209D77E253}"/>
              </a:ext>
            </a:extLst>
          </p:cNvPr>
          <p:cNvSpPr>
            <a:spLocks noGrp="1"/>
          </p:cNvSpPr>
          <p:nvPr>
            <p:ph idx="1"/>
          </p:nvPr>
        </p:nvSpPr>
        <p:spPr/>
        <p:txBody>
          <a:bodyPr>
            <a:normAutofit fontScale="92500" lnSpcReduction="10000"/>
          </a:bodyPr>
          <a:lstStyle/>
          <a:p>
            <a:r>
              <a:rPr lang="en-US" dirty="0"/>
              <a:t>Existing Carrizo MAGs in POSGCD less than current Vista Ridge project Carrizo pumpage</a:t>
            </a:r>
          </a:p>
          <a:p>
            <a:r>
              <a:rPr lang="en-US" dirty="0"/>
              <a:t>When Vista Ridge pumpage was included in the most recent GMA 12 simulations, the drawdowns were greater than POSGCD wanted for the Carrizo Aquifer</a:t>
            </a:r>
          </a:p>
          <a:p>
            <a:r>
              <a:rPr lang="en-US" dirty="0"/>
              <a:t>Vista Ridge pumpage has also impacted Lost Pines Carrizo drawdowns</a:t>
            </a:r>
          </a:p>
          <a:p>
            <a:r>
              <a:rPr lang="en-US" dirty="0"/>
              <a:t>POSGCD wants to limit drawdowns (DFCs) in the Carrizo, which requires limiting the pumpage in the Carrizo within their district– most Carrizo pumpage is Vista Ridge</a:t>
            </a:r>
          </a:p>
        </p:txBody>
      </p:sp>
    </p:spTree>
    <p:extLst>
      <p:ext uri="{BB962C8B-B14F-4D97-AF65-F5344CB8AC3E}">
        <p14:creationId xmlns:p14="http://schemas.microsoft.com/office/powerpoint/2010/main" val="139628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DAB3-6E27-4018-97CA-93F3CD06651E}"/>
              </a:ext>
            </a:extLst>
          </p:cNvPr>
          <p:cNvSpPr>
            <a:spLocks noGrp="1"/>
          </p:cNvSpPr>
          <p:nvPr>
            <p:ph type="title"/>
          </p:nvPr>
        </p:nvSpPr>
        <p:spPr/>
        <p:txBody>
          <a:bodyPr/>
          <a:lstStyle/>
          <a:p>
            <a:r>
              <a:rPr lang="en-US" dirty="0"/>
              <a:t>Vista Ridge and GMA 12</a:t>
            </a:r>
          </a:p>
        </p:txBody>
      </p:sp>
      <p:sp>
        <p:nvSpPr>
          <p:cNvPr id="3" name="Content Placeholder 2">
            <a:extLst>
              <a:ext uri="{FF2B5EF4-FFF2-40B4-BE49-F238E27FC236}">
                <a16:creationId xmlns:a16="http://schemas.microsoft.com/office/drawing/2014/main" id="{0DB291B8-F655-4D3A-B724-47209D77E253}"/>
              </a:ext>
            </a:extLst>
          </p:cNvPr>
          <p:cNvSpPr>
            <a:spLocks noGrp="1"/>
          </p:cNvSpPr>
          <p:nvPr>
            <p:ph idx="1"/>
          </p:nvPr>
        </p:nvSpPr>
        <p:spPr/>
        <p:txBody>
          <a:bodyPr>
            <a:normAutofit fontScale="92500"/>
          </a:bodyPr>
          <a:lstStyle/>
          <a:p>
            <a:r>
              <a:rPr lang="en-US" dirty="0"/>
              <a:t>Lowering Vista Ridge pumpage in the current GMA 12 run may need to have to lower the DFC in Lost Pines </a:t>
            </a:r>
            <a:r>
              <a:rPr lang="en-US" sz="2200" dirty="0"/>
              <a:t>(depending on the variance in the DFC)</a:t>
            </a:r>
          </a:p>
          <a:p>
            <a:r>
              <a:rPr lang="en-US" dirty="0"/>
              <a:t>Lost Pines has no ability to manage to the DFC because the Carrizo pumpage in Lee County is very low– all of the impact is from the Vista Ridge project outside of the district</a:t>
            </a:r>
          </a:p>
          <a:p>
            <a:r>
              <a:rPr lang="en-US" dirty="0"/>
              <a:t>Lowering Vista Ridge pumpage in the current GMA 12 run will not impact observed water level declines in Carrizo wells in northern Lee County. Only reduction in pumpage will reduce declines.</a:t>
            </a:r>
          </a:p>
          <a:p>
            <a:endParaRPr lang="en-US" dirty="0"/>
          </a:p>
        </p:txBody>
      </p:sp>
    </p:spTree>
    <p:extLst>
      <p:ext uri="{BB962C8B-B14F-4D97-AF65-F5344CB8AC3E}">
        <p14:creationId xmlns:p14="http://schemas.microsoft.com/office/powerpoint/2010/main" val="263776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DAB3-6E27-4018-97CA-93F3CD06651E}"/>
              </a:ext>
            </a:extLst>
          </p:cNvPr>
          <p:cNvSpPr>
            <a:spLocks noGrp="1"/>
          </p:cNvSpPr>
          <p:nvPr>
            <p:ph type="title"/>
          </p:nvPr>
        </p:nvSpPr>
        <p:spPr/>
        <p:txBody>
          <a:bodyPr/>
          <a:lstStyle/>
          <a:p>
            <a:r>
              <a:rPr lang="en-US" dirty="0"/>
              <a:t>Vista Ridge and GMA 12</a:t>
            </a:r>
          </a:p>
        </p:txBody>
      </p:sp>
      <p:sp>
        <p:nvSpPr>
          <p:cNvPr id="3" name="Content Placeholder 2">
            <a:extLst>
              <a:ext uri="{FF2B5EF4-FFF2-40B4-BE49-F238E27FC236}">
                <a16:creationId xmlns:a16="http://schemas.microsoft.com/office/drawing/2014/main" id="{0DB291B8-F655-4D3A-B724-47209D77E253}"/>
              </a:ext>
            </a:extLst>
          </p:cNvPr>
          <p:cNvSpPr>
            <a:spLocks noGrp="1"/>
          </p:cNvSpPr>
          <p:nvPr>
            <p:ph idx="1"/>
          </p:nvPr>
        </p:nvSpPr>
        <p:spPr/>
        <p:txBody>
          <a:bodyPr>
            <a:normAutofit/>
          </a:bodyPr>
          <a:lstStyle/>
          <a:p>
            <a:r>
              <a:rPr lang="en-US" dirty="0"/>
              <a:t>GMA 12 said that all of the pumpage from Vista Ridge needed to be included in the GAM runs used to help develop DFCs</a:t>
            </a:r>
          </a:p>
          <a:p>
            <a:r>
              <a:rPr lang="en-US" dirty="0"/>
              <a:t>POSGCD disagreed with this approach and voted against the proposed DFCs</a:t>
            </a:r>
          </a:p>
          <a:p>
            <a:r>
              <a:rPr lang="en-US" dirty="0"/>
              <a:t>The proposed DFCs up for consideration are based on GAM Run S-12, which includes all Vista Ridge pumpage</a:t>
            </a:r>
          </a:p>
        </p:txBody>
      </p:sp>
    </p:spTree>
    <p:extLst>
      <p:ext uri="{BB962C8B-B14F-4D97-AF65-F5344CB8AC3E}">
        <p14:creationId xmlns:p14="http://schemas.microsoft.com/office/powerpoint/2010/main" val="180467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Groundwater Planning</a:t>
            </a:r>
          </a:p>
        </p:txBody>
      </p:sp>
      <p:sp>
        <p:nvSpPr>
          <p:cNvPr id="3" name="Content Placeholder 2"/>
          <p:cNvSpPr>
            <a:spLocks noGrp="1"/>
          </p:cNvSpPr>
          <p:nvPr>
            <p:ph idx="1"/>
          </p:nvPr>
        </p:nvSpPr>
        <p:spPr/>
        <p:txBody>
          <a:bodyPr>
            <a:normAutofit/>
          </a:bodyPr>
          <a:lstStyle/>
          <a:p>
            <a:r>
              <a:rPr lang="en-US" dirty="0"/>
              <a:t>Groundwater Management Area (GMA) 12</a:t>
            </a:r>
          </a:p>
          <a:p>
            <a:pPr lvl="1"/>
            <a:r>
              <a:rPr lang="en-US" dirty="0"/>
              <a:t>Lost Pines GCD</a:t>
            </a:r>
          </a:p>
          <a:p>
            <a:pPr lvl="1"/>
            <a:r>
              <a:rPr lang="en-US" dirty="0"/>
              <a:t>Fayette County GCD</a:t>
            </a:r>
          </a:p>
          <a:p>
            <a:pPr lvl="1"/>
            <a:r>
              <a:rPr lang="en-US" dirty="0"/>
              <a:t>Brazos Valley GCD</a:t>
            </a:r>
          </a:p>
          <a:p>
            <a:pPr lvl="1"/>
            <a:r>
              <a:rPr lang="en-US" dirty="0"/>
              <a:t>Post Oak Savannah GCD</a:t>
            </a:r>
          </a:p>
          <a:p>
            <a:pPr lvl="1"/>
            <a:r>
              <a:rPr lang="en-US" dirty="0"/>
              <a:t>Mid-East Texas GCD</a:t>
            </a:r>
          </a:p>
          <a:p>
            <a:r>
              <a:rPr lang="en-US" dirty="0"/>
              <a:t>Third round of planning</a:t>
            </a:r>
          </a:p>
          <a:p>
            <a:pPr lvl="1"/>
            <a:r>
              <a:rPr lang="en-US" dirty="0"/>
              <a:t>First round completed in 2011</a:t>
            </a:r>
          </a:p>
          <a:p>
            <a:pPr lvl="1"/>
            <a:r>
              <a:rPr lang="en-US" dirty="0"/>
              <a:t>Second round completed in 2016</a:t>
            </a:r>
          </a:p>
        </p:txBody>
      </p:sp>
      <p:pic>
        <p:nvPicPr>
          <p:cNvPr id="4" name="Picture 3">
            <a:extLst>
              <a:ext uri="{FF2B5EF4-FFF2-40B4-BE49-F238E27FC236}">
                <a16:creationId xmlns:a16="http://schemas.microsoft.com/office/drawing/2014/main" id="{54D235B2-D2F3-42B0-9835-A773105CD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514" y="2514600"/>
            <a:ext cx="2449286" cy="3429000"/>
          </a:xfrm>
          <a:prstGeom prst="rect">
            <a:avLst/>
          </a:prstGeom>
        </p:spPr>
      </p:pic>
    </p:spTree>
    <p:extLst>
      <p:ext uri="{BB962C8B-B14F-4D97-AF65-F5344CB8AC3E}">
        <p14:creationId xmlns:p14="http://schemas.microsoft.com/office/powerpoint/2010/main" val="405519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“DFC Zones”</a:t>
            </a:r>
          </a:p>
        </p:txBody>
      </p:sp>
      <p:sp>
        <p:nvSpPr>
          <p:cNvPr id="3" name="Content Placeholder 2"/>
          <p:cNvSpPr>
            <a:spLocks noGrp="1"/>
          </p:cNvSpPr>
          <p:nvPr>
            <p:ph idx="1"/>
          </p:nvPr>
        </p:nvSpPr>
        <p:spPr/>
        <p:txBody>
          <a:bodyPr/>
          <a:lstStyle/>
          <a:p>
            <a:r>
              <a:rPr lang="en-US" dirty="0"/>
              <a:t>DFCs are currently District-wide averages, even though pumpage does not occur in each aquifer across the entire District.</a:t>
            </a:r>
          </a:p>
          <a:p>
            <a:r>
              <a:rPr lang="en-US" dirty="0"/>
              <a:t>Monitoring drawdowns across the entire District is impossible due to the availability of wells.</a:t>
            </a:r>
          </a:p>
          <a:p>
            <a:r>
              <a:rPr lang="en-US" dirty="0"/>
              <a:t>Alternative approach would shrink the DFC monitoring zones to the aquifer outcrop and shallow(</a:t>
            </a:r>
            <a:r>
              <a:rPr lang="en-US" dirty="0" err="1"/>
              <a:t>er</a:t>
            </a:r>
            <a:r>
              <a:rPr lang="en-US" dirty="0"/>
              <a:t>) downdip, where most of the wells are present.</a:t>
            </a:r>
          </a:p>
        </p:txBody>
      </p:sp>
    </p:spTree>
    <p:extLst>
      <p:ext uri="{BB962C8B-B14F-4D97-AF65-F5344CB8AC3E}">
        <p14:creationId xmlns:p14="http://schemas.microsoft.com/office/powerpoint/2010/main" val="427705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CF4E6-69A2-4F7F-A97C-E9A02E9DF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0650" y="247650"/>
            <a:ext cx="6362700" cy="6362700"/>
          </a:xfrm>
          <a:prstGeom prst="rect">
            <a:avLst/>
          </a:prstGeom>
          <a:ln>
            <a:solidFill>
              <a:schemeClr val="bg1"/>
            </a:solidFill>
          </a:ln>
        </p:spPr>
      </p:pic>
    </p:spTree>
    <p:extLst>
      <p:ext uri="{BB962C8B-B14F-4D97-AF65-F5344CB8AC3E}">
        <p14:creationId xmlns:p14="http://schemas.microsoft.com/office/powerpoint/2010/main" val="124982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6887D6-40DC-44B7-A48D-72971C594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90500"/>
            <a:ext cx="6477000" cy="6477000"/>
          </a:xfrm>
          <a:prstGeom prst="rect">
            <a:avLst/>
          </a:prstGeom>
          <a:ln>
            <a:solidFill>
              <a:schemeClr val="bg1"/>
            </a:solidFill>
          </a:ln>
        </p:spPr>
      </p:pic>
    </p:spTree>
    <p:extLst>
      <p:ext uri="{BB962C8B-B14F-4D97-AF65-F5344CB8AC3E}">
        <p14:creationId xmlns:p14="http://schemas.microsoft.com/office/powerpoint/2010/main" val="136179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520EDE-3B5A-4BC9-8CE0-7F953E2F6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90500"/>
            <a:ext cx="6477000" cy="6477000"/>
          </a:xfrm>
          <a:prstGeom prst="rect">
            <a:avLst/>
          </a:prstGeom>
          <a:ln>
            <a:solidFill>
              <a:schemeClr val="bg1"/>
            </a:solidFill>
          </a:ln>
        </p:spPr>
      </p:pic>
    </p:spTree>
    <p:extLst>
      <p:ext uri="{BB962C8B-B14F-4D97-AF65-F5344CB8AC3E}">
        <p14:creationId xmlns:p14="http://schemas.microsoft.com/office/powerpoint/2010/main" val="396339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14A79F-419E-4C50-8378-73A26F673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90500"/>
            <a:ext cx="6477000" cy="6477000"/>
          </a:xfrm>
          <a:prstGeom prst="rect">
            <a:avLst/>
          </a:prstGeom>
          <a:ln>
            <a:solidFill>
              <a:schemeClr val="bg1"/>
            </a:solidFill>
          </a:ln>
        </p:spPr>
      </p:pic>
    </p:spTree>
    <p:extLst>
      <p:ext uri="{BB962C8B-B14F-4D97-AF65-F5344CB8AC3E}">
        <p14:creationId xmlns:p14="http://schemas.microsoft.com/office/powerpoint/2010/main" val="224134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6263B3-A9CC-4F1A-8550-720BCD499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
            <a:ext cx="6553200" cy="6553200"/>
          </a:xfrm>
          <a:prstGeom prst="rect">
            <a:avLst/>
          </a:prstGeom>
          <a:ln>
            <a:solidFill>
              <a:schemeClr val="bg1"/>
            </a:solidFill>
          </a:ln>
        </p:spPr>
      </p:pic>
    </p:spTree>
    <p:extLst>
      <p:ext uri="{BB962C8B-B14F-4D97-AF65-F5344CB8AC3E}">
        <p14:creationId xmlns:p14="http://schemas.microsoft.com/office/powerpoint/2010/main" val="238254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E5035D-9228-4B18-B064-B1D000025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
            <a:ext cx="6553200" cy="6553200"/>
          </a:xfrm>
          <a:prstGeom prst="rect">
            <a:avLst/>
          </a:prstGeom>
          <a:ln>
            <a:solidFill>
              <a:schemeClr val="bg1"/>
            </a:solidFill>
          </a:ln>
        </p:spPr>
      </p:pic>
    </p:spTree>
    <p:extLst>
      <p:ext uri="{BB962C8B-B14F-4D97-AF65-F5344CB8AC3E}">
        <p14:creationId xmlns:p14="http://schemas.microsoft.com/office/powerpoint/2010/main" val="46937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“DFC Zones”</a:t>
            </a:r>
          </a:p>
        </p:txBody>
      </p:sp>
      <p:sp>
        <p:nvSpPr>
          <p:cNvPr id="4" name="Content Placeholder 2"/>
          <p:cNvSpPr>
            <a:spLocks noGrp="1"/>
          </p:cNvSpPr>
          <p:nvPr>
            <p:ph idx="1"/>
          </p:nvPr>
        </p:nvSpPr>
        <p:spPr>
          <a:xfrm>
            <a:off x="457200" y="1600200"/>
            <a:ext cx="8229600" cy="4709160"/>
          </a:xfrm>
        </p:spPr>
        <p:txBody>
          <a:bodyPr/>
          <a:lstStyle/>
          <a:p>
            <a:r>
              <a:rPr lang="en-US" dirty="0"/>
              <a:t>Evaluation of S-12 using the new GAM</a:t>
            </a:r>
          </a:p>
          <a:p>
            <a:r>
              <a:rPr lang="en-US" dirty="0"/>
              <a:t>Drawdowns for 2010 - 2070</a:t>
            </a:r>
          </a:p>
        </p:txBody>
      </p:sp>
      <p:graphicFrame>
        <p:nvGraphicFramePr>
          <p:cNvPr id="3" name="Table 2"/>
          <p:cNvGraphicFramePr>
            <a:graphicFrameLocks noGrp="1"/>
          </p:cNvGraphicFramePr>
          <p:nvPr>
            <p:extLst>
              <p:ext uri="{D42A27DB-BD31-4B8C-83A1-F6EECF244321}">
                <p14:modId xmlns:p14="http://schemas.microsoft.com/office/powerpoint/2010/main" val="2582513309"/>
              </p:ext>
            </p:extLst>
          </p:nvPr>
        </p:nvGraphicFramePr>
        <p:xfrm>
          <a:off x="1752600" y="2895600"/>
          <a:ext cx="5651501" cy="2837180"/>
        </p:xfrm>
        <a:graphic>
          <a:graphicData uri="http://schemas.openxmlformats.org/drawingml/2006/table">
            <a:tbl>
              <a:tblPr>
                <a:tableStyleId>{5C22544A-7EE6-4342-B048-85BDC9FD1C3A}</a:tableStyleId>
              </a:tblPr>
              <a:tblGrid>
                <a:gridCol w="1560347">
                  <a:extLst>
                    <a:ext uri="{9D8B030D-6E8A-4147-A177-3AD203B41FA5}">
                      <a16:colId xmlns:a16="http://schemas.microsoft.com/office/drawing/2014/main" val="20000"/>
                    </a:ext>
                  </a:extLst>
                </a:gridCol>
                <a:gridCol w="2045577">
                  <a:extLst>
                    <a:ext uri="{9D8B030D-6E8A-4147-A177-3AD203B41FA5}">
                      <a16:colId xmlns:a16="http://schemas.microsoft.com/office/drawing/2014/main" val="20001"/>
                    </a:ext>
                  </a:extLst>
                </a:gridCol>
                <a:gridCol w="2045577">
                  <a:extLst>
                    <a:ext uri="{9D8B030D-6E8A-4147-A177-3AD203B41FA5}">
                      <a16:colId xmlns:a16="http://schemas.microsoft.com/office/drawing/2014/main" val="20002"/>
                    </a:ext>
                  </a:extLst>
                </a:gridCol>
              </a:tblGrid>
              <a:tr h="619125">
                <a:tc>
                  <a:txBody>
                    <a:bodyPr/>
                    <a:lstStyle/>
                    <a:p>
                      <a:pPr algn="ctr" fontAlgn="ctr"/>
                      <a:r>
                        <a:rPr lang="en-US" sz="1800" u="none" strike="noStrike" dirty="0">
                          <a:effectLst/>
                        </a:rPr>
                        <a:t> </a:t>
                      </a:r>
                      <a:endParaRPr lang="en-US" sz="1800" b="0" i="0" u="none" strike="noStrike" dirty="0">
                        <a:solidFill>
                          <a:srgbClr val="000000"/>
                        </a:solidFill>
                        <a:effectLst/>
                        <a:latin typeface="Arial"/>
                      </a:endParaRPr>
                    </a:p>
                  </a:txBody>
                  <a:tcPr marL="9525" marR="9525" marT="9525" marB="0" anchor="ctr"/>
                </a:tc>
                <a:tc>
                  <a:txBody>
                    <a:bodyPr/>
                    <a:lstStyle/>
                    <a:p>
                      <a:pPr algn="ctr" rtl="0" fontAlgn="ctr"/>
                      <a:r>
                        <a:rPr lang="en-US" sz="2000" u="none" strike="noStrike">
                          <a:effectLst/>
                        </a:rPr>
                        <a:t>County Average Drawdowns</a:t>
                      </a:r>
                      <a:endParaRPr lang="en-US" sz="2000" b="1"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a:effectLst/>
                        </a:rPr>
                        <a:t>DFC Zone Drawdowns</a:t>
                      </a:r>
                      <a:endParaRPr lang="en-US" sz="2000" b="1" i="0" u="none" strike="noStrike">
                        <a:solidFill>
                          <a:srgbClr val="000000"/>
                        </a:solidFill>
                        <a:effectLst/>
                        <a:latin typeface="Book Antiqua"/>
                      </a:endParaRPr>
                    </a:p>
                  </a:txBody>
                  <a:tcPr marL="9525" marR="9525" marT="9525" marB="0" anchor="ctr"/>
                </a:tc>
                <a:extLst>
                  <a:ext uri="{0D108BD9-81ED-4DB2-BD59-A6C34878D82A}">
                    <a16:rowId xmlns:a16="http://schemas.microsoft.com/office/drawing/2014/main" val="10000"/>
                  </a:ext>
                </a:extLst>
              </a:tr>
              <a:tr h="316865">
                <a:tc>
                  <a:txBody>
                    <a:bodyPr/>
                    <a:lstStyle/>
                    <a:p>
                      <a:pPr algn="ctr" fontAlgn="ctr"/>
                      <a:r>
                        <a:rPr lang="en-US" sz="1800" u="none" strike="noStrike">
                          <a:effectLst/>
                        </a:rPr>
                        <a:t> </a:t>
                      </a:r>
                      <a:endParaRPr lang="en-US" sz="18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(feet)</a:t>
                      </a:r>
                      <a:endParaRPr lang="en-US" sz="1200" b="0" i="0" u="none" strike="noStrike">
                        <a:solidFill>
                          <a:srgbClr val="000000"/>
                        </a:solidFill>
                        <a:effectLst/>
                        <a:latin typeface="Book Antiqua"/>
                      </a:endParaRPr>
                    </a:p>
                  </a:txBody>
                  <a:tcPr marL="9525" marR="9525" marT="9525" marB="0" anchor="ctr"/>
                </a:tc>
                <a:tc>
                  <a:txBody>
                    <a:bodyPr/>
                    <a:lstStyle/>
                    <a:p>
                      <a:pPr algn="ctr" rtl="0" fontAlgn="ctr"/>
                      <a:r>
                        <a:rPr lang="en-US" sz="1200" u="none" strike="noStrike">
                          <a:effectLst/>
                        </a:rPr>
                        <a:t>(feet)</a:t>
                      </a:r>
                      <a:endParaRPr lang="en-US" sz="1200" b="0" i="0" u="none" strike="noStrike">
                        <a:solidFill>
                          <a:srgbClr val="000000"/>
                        </a:solidFill>
                        <a:effectLst/>
                        <a:latin typeface="Book Antiqua"/>
                      </a:endParaRPr>
                    </a:p>
                  </a:txBody>
                  <a:tcPr marL="9525" marR="9525" marT="9525" marB="0" anchor="ctr"/>
                </a:tc>
                <a:extLst>
                  <a:ext uri="{0D108BD9-81ED-4DB2-BD59-A6C34878D82A}">
                    <a16:rowId xmlns:a16="http://schemas.microsoft.com/office/drawing/2014/main" val="10001"/>
                  </a:ext>
                </a:extLst>
              </a:tr>
              <a:tr h="316865">
                <a:tc>
                  <a:txBody>
                    <a:bodyPr/>
                    <a:lstStyle/>
                    <a:p>
                      <a:pPr algn="ctr" rtl="0" fontAlgn="ctr"/>
                      <a:r>
                        <a:rPr lang="en-US" sz="2000" u="none" strike="noStrike">
                          <a:effectLst/>
                        </a:rPr>
                        <a:t>Sparta</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22</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19</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2"/>
                  </a:ext>
                </a:extLst>
              </a:tr>
              <a:tr h="316865">
                <a:tc>
                  <a:txBody>
                    <a:bodyPr/>
                    <a:lstStyle/>
                    <a:p>
                      <a:pPr algn="ctr" rtl="0" fontAlgn="ctr"/>
                      <a:r>
                        <a:rPr lang="en-US" sz="2000" u="none" strike="noStrike">
                          <a:effectLst/>
                        </a:rPr>
                        <a:t>Queen City</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28</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27</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3"/>
                  </a:ext>
                </a:extLst>
              </a:tr>
              <a:tr h="316865">
                <a:tc>
                  <a:txBody>
                    <a:bodyPr/>
                    <a:lstStyle/>
                    <a:p>
                      <a:pPr algn="ctr" rtl="0" fontAlgn="ctr"/>
                      <a:r>
                        <a:rPr lang="en-US" sz="2000" u="none" strike="noStrike">
                          <a:effectLst/>
                        </a:rPr>
                        <a:t>Carrizo</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139</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94</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4"/>
                  </a:ext>
                </a:extLst>
              </a:tr>
              <a:tr h="316865">
                <a:tc>
                  <a:txBody>
                    <a:bodyPr/>
                    <a:lstStyle/>
                    <a:p>
                      <a:pPr algn="ctr" rtl="0" fontAlgn="ctr"/>
                      <a:r>
                        <a:rPr lang="en-US" sz="2000" u="none" strike="noStrike">
                          <a:effectLst/>
                        </a:rPr>
                        <a:t>Calvert Bluff</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156</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83</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5"/>
                  </a:ext>
                </a:extLst>
              </a:tr>
              <a:tr h="316865">
                <a:tc>
                  <a:txBody>
                    <a:bodyPr/>
                    <a:lstStyle/>
                    <a:p>
                      <a:pPr algn="ctr" rtl="0" fontAlgn="ctr"/>
                      <a:r>
                        <a:rPr lang="en-US" sz="2000" u="none" strike="noStrike">
                          <a:effectLst/>
                        </a:rPr>
                        <a:t>Simsboro</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313</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201</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6"/>
                  </a:ext>
                </a:extLst>
              </a:tr>
              <a:tr h="316865">
                <a:tc>
                  <a:txBody>
                    <a:bodyPr/>
                    <a:lstStyle/>
                    <a:p>
                      <a:pPr algn="ctr" rtl="0" fontAlgn="ctr"/>
                      <a:r>
                        <a:rPr lang="en-US" sz="2000" u="none" strike="noStrike">
                          <a:effectLst/>
                        </a:rPr>
                        <a:t>Hooper</a:t>
                      </a:r>
                      <a:endParaRPr lang="en-US" sz="2000" b="0" i="0" u="none" strike="noStrike">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174</a:t>
                      </a:r>
                      <a:endParaRPr lang="en-US" sz="2000" b="0" i="0" u="none" strike="noStrike" dirty="0">
                        <a:solidFill>
                          <a:srgbClr val="000000"/>
                        </a:solidFill>
                        <a:effectLst/>
                        <a:latin typeface="Book Antiqua"/>
                      </a:endParaRPr>
                    </a:p>
                  </a:txBody>
                  <a:tcPr marL="9525" marR="9525" marT="9525" marB="0" anchor="ctr"/>
                </a:tc>
                <a:tc>
                  <a:txBody>
                    <a:bodyPr/>
                    <a:lstStyle/>
                    <a:p>
                      <a:pPr algn="ctr" rtl="0" fontAlgn="ctr"/>
                      <a:r>
                        <a:rPr lang="en-US" sz="2000" u="none" strike="noStrike" dirty="0">
                          <a:effectLst/>
                        </a:rPr>
                        <a:t>43</a:t>
                      </a:r>
                      <a:endParaRPr lang="en-US" sz="2000" b="0" i="0" u="none" strike="noStrike" dirty="0">
                        <a:solidFill>
                          <a:srgbClr val="000000"/>
                        </a:solidFill>
                        <a:effectLst/>
                        <a:latin typeface="Book Antiqua"/>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1969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5472-FA2F-4ED8-A6F0-9C3087F09F09}"/>
              </a:ext>
            </a:extLst>
          </p:cNvPr>
          <p:cNvSpPr>
            <a:spLocks noGrp="1"/>
          </p:cNvSpPr>
          <p:nvPr>
            <p:ph type="title"/>
          </p:nvPr>
        </p:nvSpPr>
        <p:spPr/>
        <p:txBody>
          <a:bodyPr/>
          <a:lstStyle/>
          <a:p>
            <a:r>
              <a:rPr lang="en-US" dirty="0"/>
              <a:t>DFC Zones</a:t>
            </a:r>
          </a:p>
        </p:txBody>
      </p:sp>
      <p:sp>
        <p:nvSpPr>
          <p:cNvPr id="3" name="Content Placeholder 2">
            <a:extLst>
              <a:ext uri="{FF2B5EF4-FFF2-40B4-BE49-F238E27FC236}">
                <a16:creationId xmlns:a16="http://schemas.microsoft.com/office/drawing/2014/main" id="{2D2D8AB5-D2B8-41FA-9FBC-7A42A9E4A3CB}"/>
              </a:ext>
            </a:extLst>
          </p:cNvPr>
          <p:cNvSpPr>
            <a:spLocks noGrp="1"/>
          </p:cNvSpPr>
          <p:nvPr>
            <p:ph idx="1"/>
          </p:nvPr>
        </p:nvSpPr>
        <p:spPr/>
        <p:txBody>
          <a:bodyPr/>
          <a:lstStyle/>
          <a:p>
            <a:r>
              <a:rPr lang="en-US" dirty="0"/>
              <a:t>DFC zones are not management zones/areas   </a:t>
            </a:r>
            <a:r>
              <a:rPr lang="en-US" sz="1800" i="1" dirty="0"/>
              <a:t>(as defined in District Rule 9.2)</a:t>
            </a:r>
          </a:p>
          <a:p>
            <a:r>
              <a:rPr lang="en-US" dirty="0"/>
              <a:t>DFC zones are simply revising the area that DFCs are calculated and monitored from county-wide to those areas that are where most users are located and wells are present that can be used to monitor water levels</a:t>
            </a:r>
          </a:p>
          <a:p>
            <a:r>
              <a:rPr lang="en-US" dirty="0"/>
              <a:t>The District has not yet adopted the DFC Zones</a:t>
            </a:r>
          </a:p>
        </p:txBody>
      </p:sp>
    </p:spTree>
    <p:extLst>
      <p:ext uri="{BB962C8B-B14F-4D97-AF65-F5344CB8AC3E}">
        <p14:creationId xmlns:p14="http://schemas.microsoft.com/office/powerpoint/2010/main" val="14474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5D47-B63B-425D-971B-C381BBFA81E0}"/>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B63A893-6EA9-48DD-89E8-72C7A41EE03C}"/>
              </a:ext>
            </a:extLst>
          </p:cNvPr>
          <p:cNvSpPr>
            <a:spLocks noGrp="1"/>
          </p:cNvSpPr>
          <p:nvPr>
            <p:ph idx="1"/>
          </p:nvPr>
        </p:nvSpPr>
        <p:spPr/>
        <p:txBody>
          <a:bodyPr/>
          <a:lstStyle/>
          <a:p>
            <a:r>
              <a:rPr lang="en-US" dirty="0"/>
              <a:t>Summer 2021- GCDs hold public hearings, receive comments on proposed DFCs</a:t>
            </a:r>
          </a:p>
          <a:p>
            <a:r>
              <a:rPr lang="en-US" dirty="0"/>
              <a:t>Late Summer/early Fall 2021- GMA reconvenes to discuss comments received</a:t>
            </a:r>
          </a:p>
          <a:p>
            <a:r>
              <a:rPr lang="en-US" dirty="0"/>
              <a:t>January 5, 2022- Final DFCs must be adopted by GMA 12</a:t>
            </a:r>
          </a:p>
          <a:p>
            <a:r>
              <a:rPr lang="en-US" dirty="0"/>
              <a:t>+60 days- Explanatory Report and supporting materials submitted to TWDB</a:t>
            </a:r>
          </a:p>
          <a:p>
            <a:r>
              <a:rPr lang="en-US" dirty="0"/>
              <a:t>+90 days- TWDB must inform GMA 12 of any deficiencies</a:t>
            </a:r>
          </a:p>
        </p:txBody>
      </p:sp>
    </p:spTree>
    <p:extLst>
      <p:ext uri="{BB962C8B-B14F-4D97-AF65-F5344CB8AC3E}">
        <p14:creationId xmlns:p14="http://schemas.microsoft.com/office/powerpoint/2010/main" val="368987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normAutofit/>
          </a:bodyPr>
          <a:lstStyle/>
          <a:p>
            <a:pPr eaLnBrk="1" hangingPunct="1">
              <a:defRPr/>
            </a:pPr>
            <a:r>
              <a:rPr lang="en-US" sz="4000" dirty="0"/>
              <a:t>DFCs</a:t>
            </a:r>
          </a:p>
        </p:txBody>
      </p:sp>
      <p:sp>
        <p:nvSpPr>
          <p:cNvPr id="610307" name="Rectangle 3"/>
          <p:cNvSpPr>
            <a:spLocks noGrp="1" noChangeArrowheads="1"/>
          </p:cNvSpPr>
          <p:nvPr>
            <p:ph idx="1"/>
          </p:nvPr>
        </p:nvSpPr>
        <p:spPr>
          <a:xfrm>
            <a:off x="457200" y="1417638"/>
            <a:ext cx="8229600" cy="4709160"/>
          </a:xfrm>
        </p:spPr>
        <p:txBody>
          <a:bodyPr>
            <a:normAutofit/>
          </a:bodyPr>
          <a:lstStyle/>
          <a:p>
            <a:pPr>
              <a:defRPr/>
            </a:pPr>
            <a:r>
              <a:rPr lang="en-US" b="1" dirty="0">
                <a:solidFill>
                  <a:srgbClr val="FFFF00"/>
                </a:solidFill>
              </a:rPr>
              <a:t>D</a:t>
            </a:r>
            <a:r>
              <a:rPr lang="en-US" dirty="0"/>
              <a:t>esired </a:t>
            </a:r>
            <a:r>
              <a:rPr lang="en-US" b="1" dirty="0">
                <a:solidFill>
                  <a:srgbClr val="FFFF00"/>
                </a:solidFill>
              </a:rPr>
              <a:t>F</a:t>
            </a:r>
            <a:r>
              <a:rPr lang="en-US" dirty="0"/>
              <a:t>uture </a:t>
            </a:r>
            <a:r>
              <a:rPr lang="en-US" b="1" dirty="0">
                <a:solidFill>
                  <a:srgbClr val="FFFF00"/>
                </a:solidFill>
              </a:rPr>
              <a:t>C</a:t>
            </a:r>
            <a:r>
              <a:rPr lang="en-US" dirty="0"/>
              <a:t>onditions</a:t>
            </a:r>
          </a:p>
          <a:p>
            <a:pPr>
              <a:defRPr/>
            </a:pPr>
            <a:r>
              <a:rPr lang="en-US" dirty="0"/>
              <a:t>Desired future conditions, such as specified drawdowns, saturated aquifer thickness, or spring flow, are criteria adopted by district representatives in a groundwater management area during joint planning </a:t>
            </a:r>
            <a:r>
              <a:rPr lang="en-US" sz="1600" i="1" dirty="0"/>
              <a:t>(from TWDB guidance document)</a:t>
            </a:r>
          </a:p>
          <a:p>
            <a:r>
              <a:rPr lang="en-US" dirty="0"/>
              <a:t>Basically it is what you want your aquifer(s) to “look like” at some point in the future</a:t>
            </a:r>
          </a:p>
          <a:p>
            <a:pPr>
              <a:defRPr/>
            </a:pPr>
            <a:endParaRPr lang="en-US" dirty="0"/>
          </a:p>
        </p:txBody>
      </p:sp>
    </p:spTree>
    <p:extLst>
      <p:ext uri="{BB962C8B-B14F-4D97-AF65-F5344CB8AC3E}">
        <p14:creationId xmlns:p14="http://schemas.microsoft.com/office/powerpoint/2010/main" val="2096521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295400"/>
            <a:ext cx="8229600" cy="4709160"/>
          </a:xfrm>
        </p:spPr>
        <p:txBody>
          <a:bodyPr>
            <a:normAutofit/>
          </a:bodyPr>
          <a:lstStyle/>
          <a:p>
            <a:r>
              <a:rPr lang="en-US" dirty="0"/>
              <a:t>Joint groundwater </a:t>
            </a:r>
            <a:r>
              <a:rPr lang="en-US" u="sng" dirty="0"/>
              <a:t>planning</a:t>
            </a:r>
          </a:p>
          <a:p>
            <a:r>
              <a:rPr lang="en-US" dirty="0"/>
              <a:t>DFCs are aquifer conditions</a:t>
            </a:r>
          </a:p>
          <a:p>
            <a:r>
              <a:rPr lang="en-US" dirty="0"/>
              <a:t>DFCs are what is adopted by the GMAs</a:t>
            </a:r>
          </a:p>
          <a:p>
            <a:r>
              <a:rPr lang="en-US" dirty="0"/>
              <a:t>The MAGs are the pumpage that achieves the DFCs and is determined by the TWDB</a:t>
            </a:r>
          </a:p>
          <a:p>
            <a:r>
              <a:rPr lang="en-US" dirty="0"/>
              <a:t>MAGs are not a permitting cap</a:t>
            </a:r>
          </a:p>
          <a:p>
            <a:endParaRPr lang="en-US" dirty="0"/>
          </a:p>
        </p:txBody>
      </p:sp>
    </p:spTree>
    <p:extLst>
      <p:ext uri="{BB962C8B-B14F-4D97-AF65-F5344CB8AC3E}">
        <p14:creationId xmlns:p14="http://schemas.microsoft.com/office/powerpoint/2010/main" val="36080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417638"/>
            <a:ext cx="8229600" cy="4709160"/>
          </a:xfrm>
        </p:spPr>
        <p:txBody>
          <a:bodyPr>
            <a:normAutofit/>
          </a:bodyPr>
          <a:lstStyle/>
          <a:p>
            <a:r>
              <a:rPr lang="en-US" dirty="0"/>
              <a:t>The update GAM has caused a lot of issues for GMA 12</a:t>
            </a:r>
          </a:p>
          <a:p>
            <a:pPr lvl="1"/>
            <a:r>
              <a:rPr lang="en-US" dirty="0"/>
              <a:t>The existing DFCs </a:t>
            </a:r>
            <a:r>
              <a:rPr lang="en-US" u="sng" dirty="0"/>
              <a:t>will not work </a:t>
            </a:r>
            <a:r>
              <a:rPr lang="en-US" dirty="0"/>
              <a:t>with the new GAM (specifically the upper aquifers)</a:t>
            </a:r>
          </a:p>
          <a:p>
            <a:pPr lvl="1"/>
            <a:r>
              <a:rPr lang="en-US" dirty="0"/>
              <a:t>The updated GAM requires more pumpage in the deep aquifers (Wilcox) to achieve the DFCs</a:t>
            </a:r>
          </a:p>
          <a:p>
            <a:r>
              <a:rPr lang="en-US" dirty="0"/>
              <a:t>Therefore, the existing DFCs cannot be readopted</a:t>
            </a:r>
          </a:p>
          <a:p>
            <a:endParaRPr lang="en-US" dirty="0"/>
          </a:p>
        </p:txBody>
      </p:sp>
    </p:spTree>
    <p:extLst>
      <p:ext uri="{BB962C8B-B14F-4D97-AF65-F5344CB8AC3E}">
        <p14:creationId xmlns:p14="http://schemas.microsoft.com/office/powerpoint/2010/main" val="1676869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0D59FBAE-C1E5-4F43-9169-4B7EBF5FFE7F}"/>
              </a:ext>
            </a:extLst>
          </p:cNvPr>
          <p:cNvSpPr>
            <a:spLocks noGrp="1"/>
          </p:cNvSpPr>
          <p:nvPr>
            <p:ph idx="1"/>
          </p:nvPr>
        </p:nvSpPr>
        <p:spPr/>
        <p:txBody>
          <a:bodyPr>
            <a:normAutofit lnSpcReduction="10000"/>
          </a:bodyPr>
          <a:lstStyle/>
          <a:p>
            <a:r>
              <a:rPr lang="en-US" dirty="0"/>
              <a:t>DFC Zones focus DFCs on areas where the majority of users exist and where monitoring can be done</a:t>
            </a:r>
          </a:p>
          <a:p>
            <a:r>
              <a:rPr lang="en-US" dirty="0"/>
              <a:t>Impacts being observed in northern Lee County from the Vista Ridge project are from actual pumpage from the Vista Ridge wells. DFCs will not fix the issues associated with Vista Ridge pumpage</a:t>
            </a:r>
          </a:p>
          <a:p>
            <a:r>
              <a:rPr lang="en-US" dirty="0"/>
              <a:t>How to include Vista Ridge in the model simulations has caused disagreement within GMA 12</a:t>
            </a:r>
          </a:p>
          <a:p>
            <a:endParaRPr lang="en-US" dirty="0"/>
          </a:p>
          <a:p>
            <a:endParaRPr lang="en-US" dirty="0"/>
          </a:p>
        </p:txBody>
      </p:sp>
    </p:spTree>
    <p:extLst>
      <p:ext uri="{BB962C8B-B14F-4D97-AF65-F5344CB8AC3E}">
        <p14:creationId xmlns:p14="http://schemas.microsoft.com/office/powerpoint/2010/main" val="345891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3A87-5AFD-4C9C-9E1D-9ABF6462E008}"/>
              </a:ext>
            </a:extLst>
          </p:cNvPr>
          <p:cNvSpPr>
            <a:spLocks noGrp="1"/>
          </p:cNvSpPr>
          <p:nvPr>
            <p:ph type="title"/>
          </p:nvPr>
        </p:nvSpPr>
        <p:spPr/>
        <p:txBody>
          <a:bodyPr/>
          <a:lstStyle/>
          <a:p>
            <a:r>
              <a:rPr lang="en-US" dirty="0"/>
              <a:t>Most Important Takeaways</a:t>
            </a:r>
          </a:p>
        </p:txBody>
      </p:sp>
      <p:sp>
        <p:nvSpPr>
          <p:cNvPr id="3" name="Content Placeholder 2">
            <a:extLst>
              <a:ext uri="{FF2B5EF4-FFF2-40B4-BE49-F238E27FC236}">
                <a16:creationId xmlns:a16="http://schemas.microsoft.com/office/drawing/2014/main" id="{E2134D51-12C2-40A1-B5AF-A8B9CB7DE9AA}"/>
              </a:ext>
            </a:extLst>
          </p:cNvPr>
          <p:cNvSpPr>
            <a:spLocks noGrp="1"/>
          </p:cNvSpPr>
          <p:nvPr>
            <p:ph idx="1"/>
          </p:nvPr>
        </p:nvSpPr>
        <p:spPr/>
        <p:txBody>
          <a:bodyPr/>
          <a:lstStyle/>
          <a:p>
            <a:r>
              <a:rPr lang="en-US" dirty="0"/>
              <a:t>There is still some disagreement within GMA 12 on how to handle pumpage in GAM runs</a:t>
            </a:r>
          </a:p>
          <a:p>
            <a:r>
              <a:rPr lang="en-US" dirty="0"/>
              <a:t>Time is critical</a:t>
            </a:r>
          </a:p>
          <a:p>
            <a:r>
              <a:rPr lang="en-US" dirty="0"/>
              <a:t>The current DFCs for the upper aquifers cannot be readopted, they are no longer feasible with the new GAM</a:t>
            </a:r>
          </a:p>
        </p:txBody>
      </p:sp>
    </p:spTree>
    <p:extLst>
      <p:ext uri="{BB962C8B-B14F-4D97-AF65-F5344CB8AC3E}">
        <p14:creationId xmlns:p14="http://schemas.microsoft.com/office/powerpoint/2010/main" val="101189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a:t>Questions??</a:t>
            </a:r>
          </a:p>
        </p:txBody>
      </p:sp>
    </p:spTree>
    <p:extLst>
      <p:ext uri="{BB962C8B-B14F-4D97-AF65-F5344CB8AC3E}">
        <p14:creationId xmlns:p14="http://schemas.microsoft.com/office/powerpoint/2010/main" val="235506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4AD6-3E05-444E-A42D-02740D6B2B13}"/>
              </a:ext>
            </a:extLst>
          </p:cNvPr>
          <p:cNvSpPr>
            <a:spLocks noGrp="1"/>
          </p:cNvSpPr>
          <p:nvPr>
            <p:ph type="title"/>
          </p:nvPr>
        </p:nvSpPr>
        <p:spPr/>
        <p:txBody>
          <a:bodyPr/>
          <a:lstStyle/>
          <a:p>
            <a:r>
              <a:rPr lang="en-US" dirty="0"/>
              <a:t>DFCs</a:t>
            </a:r>
          </a:p>
        </p:txBody>
      </p:sp>
      <p:sp>
        <p:nvSpPr>
          <p:cNvPr id="3" name="Content Placeholder 2">
            <a:extLst>
              <a:ext uri="{FF2B5EF4-FFF2-40B4-BE49-F238E27FC236}">
                <a16:creationId xmlns:a16="http://schemas.microsoft.com/office/drawing/2014/main" id="{A6A7E569-DE49-449D-A28D-D4B063366FD5}"/>
              </a:ext>
            </a:extLst>
          </p:cNvPr>
          <p:cNvSpPr>
            <a:spLocks noGrp="1"/>
          </p:cNvSpPr>
          <p:nvPr>
            <p:ph idx="1"/>
          </p:nvPr>
        </p:nvSpPr>
        <p:spPr/>
        <p:txBody>
          <a:bodyPr>
            <a:normAutofit/>
          </a:bodyPr>
          <a:lstStyle/>
          <a:p>
            <a:pPr>
              <a:defRPr/>
            </a:pPr>
            <a:r>
              <a:rPr lang="en-US" dirty="0"/>
              <a:t>Water levels (or drawdowns) is the most common DFC and is what is used in GMA 12</a:t>
            </a:r>
          </a:p>
          <a:p>
            <a:pPr>
              <a:defRPr/>
            </a:pPr>
            <a:r>
              <a:rPr lang="en-US" dirty="0"/>
              <a:t>Must be quantifiable. They need to exactly define (numerically) a specific condition about the aquifer</a:t>
            </a:r>
          </a:p>
          <a:p>
            <a:pPr>
              <a:defRPr/>
            </a:pPr>
            <a:r>
              <a:rPr lang="en-US" dirty="0"/>
              <a:t>Typically related to a specific condition 50 years in the future to match RWP planning period</a:t>
            </a:r>
          </a:p>
          <a:p>
            <a:pPr>
              <a:defRPr/>
            </a:pPr>
            <a:r>
              <a:rPr lang="en-US" dirty="0"/>
              <a:t>Must be physically possible</a:t>
            </a:r>
          </a:p>
          <a:p>
            <a:endParaRPr lang="en-US" dirty="0"/>
          </a:p>
        </p:txBody>
      </p:sp>
    </p:spTree>
    <p:extLst>
      <p:ext uri="{BB962C8B-B14F-4D97-AF65-F5344CB8AC3E}">
        <p14:creationId xmlns:p14="http://schemas.microsoft.com/office/powerpoint/2010/main" val="58427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DFCs</a:t>
            </a:r>
          </a:p>
        </p:txBody>
      </p:sp>
      <p:sp>
        <p:nvSpPr>
          <p:cNvPr id="3" name="Content Placeholder 2"/>
          <p:cNvSpPr>
            <a:spLocks noGrp="1"/>
          </p:cNvSpPr>
          <p:nvPr>
            <p:ph idx="1"/>
          </p:nvPr>
        </p:nvSpPr>
        <p:spPr/>
        <p:txBody>
          <a:bodyPr/>
          <a:lstStyle/>
          <a:p>
            <a:r>
              <a:rPr lang="en-US" dirty="0"/>
              <a:t>“The average drawdown in the Simsboro Aquifer in the Lost Pines GCD should be 240 feet by 2070.”</a:t>
            </a:r>
          </a:p>
          <a:p>
            <a:r>
              <a:rPr lang="en-US" dirty="0"/>
              <a:t>“Must maintain at least 100 acre-feet per month of stream/spring flow in Salado Creek during a repeat of the drought of record.”</a:t>
            </a:r>
          </a:p>
          <a:p>
            <a:r>
              <a:rPr lang="en-US" dirty="0"/>
              <a:t>“At least 80 percent of volume in storage in Hemphill County will remain in 50 years.”</a:t>
            </a:r>
          </a:p>
        </p:txBody>
      </p:sp>
    </p:spTree>
    <p:extLst>
      <p:ext uri="{BB962C8B-B14F-4D97-AF65-F5344CB8AC3E}">
        <p14:creationId xmlns:p14="http://schemas.microsoft.com/office/powerpoint/2010/main" val="32679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46E7-075F-418A-9648-FBEBCFE0D2CC}"/>
              </a:ext>
            </a:extLst>
          </p:cNvPr>
          <p:cNvSpPr>
            <a:spLocks noGrp="1"/>
          </p:cNvSpPr>
          <p:nvPr>
            <p:ph type="title"/>
          </p:nvPr>
        </p:nvSpPr>
        <p:spPr/>
        <p:txBody>
          <a:bodyPr/>
          <a:lstStyle/>
          <a:p>
            <a:r>
              <a:rPr lang="en-US" dirty="0"/>
              <a:t>Some Notes About DFCs</a:t>
            </a:r>
          </a:p>
        </p:txBody>
      </p:sp>
      <p:sp>
        <p:nvSpPr>
          <p:cNvPr id="3" name="Content Placeholder 2">
            <a:extLst>
              <a:ext uri="{FF2B5EF4-FFF2-40B4-BE49-F238E27FC236}">
                <a16:creationId xmlns:a16="http://schemas.microsoft.com/office/drawing/2014/main" id="{C56F6F66-E892-4C0A-BFF7-40EF429895E2}"/>
              </a:ext>
            </a:extLst>
          </p:cNvPr>
          <p:cNvSpPr>
            <a:spLocks noGrp="1"/>
          </p:cNvSpPr>
          <p:nvPr>
            <p:ph idx="1"/>
          </p:nvPr>
        </p:nvSpPr>
        <p:spPr/>
        <p:txBody>
          <a:bodyPr/>
          <a:lstStyle/>
          <a:p>
            <a:r>
              <a:rPr lang="en-US" dirty="0"/>
              <a:t>DFCs are </a:t>
            </a:r>
            <a:r>
              <a:rPr lang="en-US" u="sng" dirty="0"/>
              <a:t>aquifer conditions</a:t>
            </a:r>
            <a:r>
              <a:rPr lang="en-US" dirty="0"/>
              <a:t> (e.g. drawdowns)</a:t>
            </a:r>
          </a:p>
          <a:p>
            <a:r>
              <a:rPr lang="en-US" dirty="0"/>
              <a:t>DFCs are not pumpage</a:t>
            </a:r>
          </a:p>
          <a:p>
            <a:r>
              <a:rPr lang="en-US" dirty="0"/>
              <a:t>DFCs are the only thing adopted/approved by the GMAs during joint groundwater planning</a:t>
            </a:r>
          </a:p>
          <a:p>
            <a:r>
              <a:rPr lang="en-US" dirty="0"/>
              <a:t>The use of a new GAM significantly impacts the drawdowns calculated </a:t>
            </a:r>
          </a:p>
          <a:p>
            <a:endParaRPr lang="en-US" dirty="0"/>
          </a:p>
        </p:txBody>
      </p:sp>
    </p:spTree>
    <p:extLst>
      <p:ext uri="{BB962C8B-B14F-4D97-AF65-F5344CB8AC3E}">
        <p14:creationId xmlns:p14="http://schemas.microsoft.com/office/powerpoint/2010/main" val="354929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B904-0F1A-40FF-8984-E2CF557E098A}"/>
              </a:ext>
            </a:extLst>
          </p:cNvPr>
          <p:cNvSpPr>
            <a:spLocks noGrp="1"/>
          </p:cNvSpPr>
          <p:nvPr>
            <p:ph type="title"/>
          </p:nvPr>
        </p:nvSpPr>
        <p:spPr/>
        <p:txBody>
          <a:bodyPr>
            <a:normAutofit/>
          </a:bodyPr>
          <a:lstStyle/>
          <a:p>
            <a:r>
              <a:rPr lang="en-US" dirty="0"/>
              <a:t>MAG</a:t>
            </a:r>
          </a:p>
        </p:txBody>
      </p:sp>
      <p:sp>
        <p:nvSpPr>
          <p:cNvPr id="3" name="Content Placeholder 2">
            <a:extLst>
              <a:ext uri="{FF2B5EF4-FFF2-40B4-BE49-F238E27FC236}">
                <a16:creationId xmlns:a16="http://schemas.microsoft.com/office/drawing/2014/main" id="{75C8E70E-CF70-4EAC-8456-20F0457BC110}"/>
              </a:ext>
            </a:extLst>
          </p:cNvPr>
          <p:cNvSpPr>
            <a:spLocks noGrp="1"/>
          </p:cNvSpPr>
          <p:nvPr>
            <p:ph idx="1"/>
          </p:nvPr>
        </p:nvSpPr>
        <p:spPr/>
        <p:txBody>
          <a:bodyPr>
            <a:normAutofit fontScale="92500" lnSpcReduction="20000"/>
          </a:bodyPr>
          <a:lstStyle/>
          <a:p>
            <a:pPr>
              <a:defRPr/>
            </a:pPr>
            <a:r>
              <a:rPr lang="en-US" b="1" dirty="0">
                <a:solidFill>
                  <a:srgbClr val="FFFF00"/>
                </a:solidFill>
              </a:rPr>
              <a:t>M</a:t>
            </a:r>
            <a:r>
              <a:rPr lang="en-US" dirty="0"/>
              <a:t>odeled </a:t>
            </a:r>
            <a:r>
              <a:rPr lang="en-US" b="1" dirty="0">
                <a:solidFill>
                  <a:srgbClr val="FFFF00"/>
                </a:solidFill>
              </a:rPr>
              <a:t>A</a:t>
            </a:r>
            <a:r>
              <a:rPr lang="en-US" dirty="0"/>
              <a:t>vailable </a:t>
            </a:r>
            <a:r>
              <a:rPr lang="en-US" b="1" dirty="0">
                <a:solidFill>
                  <a:srgbClr val="FFFF00"/>
                </a:solidFill>
              </a:rPr>
              <a:t>G</a:t>
            </a:r>
            <a:r>
              <a:rPr lang="en-US" dirty="0"/>
              <a:t>roundwater</a:t>
            </a:r>
          </a:p>
          <a:p>
            <a:pPr>
              <a:defRPr/>
            </a:pPr>
            <a:r>
              <a:rPr lang="en-US" dirty="0"/>
              <a:t>Modeled available groundwater is the amount of groundwater </a:t>
            </a:r>
            <a:r>
              <a:rPr lang="en-US" u="sng" dirty="0"/>
              <a:t>pumping</a:t>
            </a:r>
            <a:r>
              <a:rPr lang="en-US" dirty="0"/>
              <a:t> that will achieve the desired future condition(s) </a:t>
            </a:r>
            <a:r>
              <a:rPr lang="en-US" sz="1900" i="1" dirty="0"/>
              <a:t>(from TWDB guidance document)</a:t>
            </a:r>
            <a:r>
              <a:rPr lang="en-US" sz="1900" dirty="0"/>
              <a:t> </a:t>
            </a:r>
          </a:p>
          <a:p>
            <a:pPr>
              <a:defRPr/>
            </a:pPr>
            <a:r>
              <a:rPr lang="en-US" dirty="0"/>
              <a:t>Essentially the “availability” of water from an aquifer</a:t>
            </a:r>
          </a:p>
          <a:p>
            <a:pPr>
              <a:defRPr/>
            </a:pPr>
            <a:r>
              <a:rPr lang="en-US" dirty="0"/>
              <a:t>It is not the </a:t>
            </a:r>
            <a:r>
              <a:rPr lang="en-US" i="1" dirty="0"/>
              <a:t>physical</a:t>
            </a:r>
            <a:r>
              <a:rPr lang="en-US" dirty="0"/>
              <a:t> availability, but rather is an amount based on policy + science</a:t>
            </a:r>
          </a:p>
          <a:p>
            <a:pPr>
              <a:defRPr/>
            </a:pPr>
            <a:r>
              <a:rPr lang="en-US" dirty="0"/>
              <a:t>Policy side are the DFCs that are decided by the GMA and adopted by the GCDs</a:t>
            </a:r>
          </a:p>
          <a:p>
            <a:pPr>
              <a:defRPr/>
            </a:pPr>
            <a:r>
              <a:rPr lang="en-US" dirty="0"/>
              <a:t>Calculations will be made or verified by TWDB staff using the GAM</a:t>
            </a:r>
          </a:p>
          <a:p>
            <a:pPr>
              <a:defRPr/>
            </a:pPr>
            <a:r>
              <a:rPr lang="en-US" dirty="0"/>
              <a:t>Importantly, MAGs are not a permitting cap</a:t>
            </a:r>
          </a:p>
          <a:p>
            <a:endParaRPr lang="en-US" dirty="0"/>
          </a:p>
        </p:txBody>
      </p:sp>
    </p:spTree>
    <p:extLst>
      <p:ext uri="{BB962C8B-B14F-4D97-AF65-F5344CB8AC3E}">
        <p14:creationId xmlns:p14="http://schemas.microsoft.com/office/powerpoint/2010/main" val="182697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4D1B-4BAE-4D54-BF51-13F23B1B412A}"/>
              </a:ext>
            </a:extLst>
          </p:cNvPr>
          <p:cNvSpPr>
            <a:spLocks noGrp="1"/>
          </p:cNvSpPr>
          <p:nvPr>
            <p:ph type="title"/>
          </p:nvPr>
        </p:nvSpPr>
        <p:spPr/>
        <p:txBody>
          <a:bodyPr/>
          <a:lstStyle/>
          <a:p>
            <a:r>
              <a:rPr lang="en-US" dirty="0"/>
              <a:t>How it typically works</a:t>
            </a:r>
          </a:p>
        </p:txBody>
      </p:sp>
      <p:sp>
        <p:nvSpPr>
          <p:cNvPr id="3" name="Content Placeholder 2">
            <a:extLst>
              <a:ext uri="{FF2B5EF4-FFF2-40B4-BE49-F238E27FC236}">
                <a16:creationId xmlns:a16="http://schemas.microsoft.com/office/drawing/2014/main" id="{9A699156-2AA4-4434-883C-3D74E8FF5308}"/>
              </a:ext>
            </a:extLst>
          </p:cNvPr>
          <p:cNvSpPr>
            <a:spLocks noGrp="1"/>
          </p:cNvSpPr>
          <p:nvPr>
            <p:ph idx="1"/>
          </p:nvPr>
        </p:nvSpPr>
        <p:spPr/>
        <p:txBody>
          <a:bodyPr/>
          <a:lstStyle/>
          <a:p>
            <a:r>
              <a:rPr lang="en-US" dirty="0"/>
              <a:t>GMAs meet, review material (data, GAM, nine factors, stakeholder input)</a:t>
            </a:r>
          </a:p>
          <a:p>
            <a:r>
              <a:rPr lang="en-US" dirty="0"/>
              <a:t>GMAs typically develop GAM runs to support DFC development</a:t>
            </a:r>
          </a:p>
          <a:p>
            <a:r>
              <a:rPr lang="en-US" dirty="0"/>
              <a:t>GMAs choose a set of DFCs based on material reviewed, stakeholder input, and GAM runs conducted</a:t>
            </a:r>
          </a:p>
          <a:p>
            <a:r>
              <a:rPr lang="en-US" dirty="0"/>
              <a:t>These are the DFCs!! Once approved, they stand on their own. </a:t>
            </a:r>
          </a:p>
        </p:txBody>
      </p:sp>
    </p:spTree>
    <p:extLst>
      <p:ext uri="{BB962C8B-B14F-4D97-AF65-F5344CB8AC3E}">
        <p14:creationId xmlns:p14="http://schemas.microsoft.com/office/powerpoint/2010/main" val="28999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801F-A0F3-4FA2-8A9F-DAEB7C8C4037}"/>
              </a:ext>
            </a:extLst>
          </p:cNvPr>
          <p:cNvSpPr>
            <a:spLocks noGrp="1"/>
          </p:cNvSpPr>
          <p:nvPr>
            <p:ph type="title"/>
          </p:nvPr>
        </p:nvSpPr>
        <p:spPr/>
        <p:txBody>
          <a:bodyPr/>
          <a:lstStyle/>
          <a:p>
            <a:r>
              <a:rPr lang="en-US" dirty="0"/>
              <a:t>GAM Runs by GMAs</a:t>
            </a:r>
          </a:p>
        </p:txBody>
      </p:sp>
      <p:sp>
        <p:nvSpPr>
          <p:cNvPr id="3" name="Content Placeholder 2">
            <a:extLst>
              <a:ext uri="{FF2B5EF4-FFF2-40B4-BE49-F238E27FC236}">
                <a16:creationId xmlns:a16="http://schemas.microsoft.com/office/drawing/2014/main" id="{E86D6675-FC90-4899-A63C-546E5406F474}"/>
              </a:ext>
            </a:extLst>
          </p:cNvPr>
          <p:cNvSpPr>
            <a:spLocks noGrp="1"/>
          </p:cNvSpPr>
          <p:nvPr>
            <p:ph idx="1"/>
          </p:nvPr>
        </p:nvSpPr>
        <p:spPr/>
        <p:txBody>
          <a:bodyPr>
            <a:normAutofit/>
          </a:bodyPr>
          <a:lstStyle/>
          <a:p>
            <a:r>
              <a:rPr lang="en-US" dirty="0"/>
              <a:t>GMAs develop GAM runs to evaluate impact of potential pumping scenarios on aquifer conditions. </a:t>
            </a:r>
          </a:p>
          <a:p>
            <a:r>
              <a:rPr lang="en-US" dirty="0"/>
              <a:t>Policy-makers should understand the impact of policy decisions prior to adopting these decisions</a:t>
            </a:r>
          </a:p>
          <a:p>
            <a:r>
              <a:rPr lang="en-US" dirty="0"/>
              <a:t>“First knowing the answer” is recommended by the TWDB (Mace and others, 2008)</a:t>
            </a:r>
          </a:p>
          <a:p>
            <a:r>
              <a:rPr lang="en-US" dirty="0"/>
              <a:t>Without the use of GAMs by the GMAs, everything would fall on the TWDB</a:t>
            </a:r>
          </a:p>
        </p:txBody>
      </p:sp>
    </p:spTree>
    <p:extLst>
      <p:ext uri="{BB962C8B-B14F-4D97-AF65-F5344CB8AC3E}">
        <p14:creationId xmlns:p14="http://schemas.microsoft.com/office/powerpoint/2010/main" val="1908826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176</TotalTime>
  <Words>1800</Words>
  <Application>Microsoft Office PowerPoint</Application>
  <PresentationFormat>On-screen Show (4:3)</PresentationFormat>
  <Paragraphs>368</Paragraphs>
  <Slides>34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Book Antiqua</vt:lpstr>
      <vt:lpstr>Calibri</vt:lpstr>
      <vt:lpstr>Garamond</vt:lpstr>
      <vt:lpstr>Lucida Sans</vt:lpstr>
      <vt:lpstr>Wingdings</vt:lpstr>
      <vt:lpstr>Wingdings 2</vt:lpstr>
      <vt:lpstr>Wingdings 3</vt:lpstr>
      <vt:lpstr>Apex</vt:lpstr>
      <vt:lpstr>A refresher on joint groundwater planning and GMA 12</vt:lpstr>
      <vt:lpstr>Joint Groundwater Planning</vt:lpstr>
      <vt:lpstr>DFCs</vt:lpstr>
      <vt:lpstr>DFCs</vt:lpstr>
      <vt:lpstr>Example DFCs</vt:lpstr>
      <vt:lpstr>Some Notes About DFCs</vt:lpstr>
      <vt:lpstr>MAG</vt:lpstr>
      <vt:lpstr>How it typically works</vt:lpstr>
      <vt:lpstr>GAM Runs by GMAs</vt:lpstr>
      <vt:lpstr>GMA 12 Modeling</vt:lpstr>
      <vt:lpstr>Impact of Updated GAM</vt:lpstr>
      <vt:lpstr>Current DFCs and MAGs</vt:lpstr>
      <vt:lpstr>S-12 Pumpage vs. Existing MAGs</vt:lpstr>
      <vt:lpstr>Summary of Current DFCs and S-12 Drawdowns</vt:lpstr>
      <vt:lpstr>Vista Ridge</vt:lpstr>
      <vt:lpstr>Vista Ridge Impacts</vt:lpstr>
      <vt:lpstr>Vista Ridge and GMA 12</vt:lpstr>
      <vt:lpstr>Vista Ridge and GMA 12</vt:lpstr>
      <vt:lpstr>Vista Ridge and GMA 12</vt:lpstr>
      <vt:lpstr>Proposed “DFC Zones”</vt:lpstr>
      <vt:lpstr>PowerPoint Presentation</vt:lpstr>
      <vt:lpstr>PowerPoint Presentation</vt:lpstr>
      <vt:lpstr>PowerPoint Presentation</vt:lpstr>
      <vt:lpstr>PowerPoint Presentation</vt:lpstr>
      <vt:lpstr>PowerPoint Presentation</vt:lpstr>
      <vt:lpstr>PowerPoint Presentation</vt:lpstr>
      <vt:lpstr>Impact of “DFC Zones”</vt:lpstr>
      <vt:lpstr>DFC Zones</vt:lpstr>
      <vt:lpstr>Timeline</vt:lpstr>
      <vt:lpstr>Summary</vt:lpstr>
      <vt:lpstr>Summary</vt:lpstr>
      <vt:lpstr>Summary</vt:lpstr>
      <vt:lpstr>Most Important Takeaways</vt:lpstr>
      <vt:lpstr>Questions??</vt:lpstr>
    </vt:vector>
  </TitlesOfParts>
  <Company>Daniel B. Stephens,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DFC Monitoring Zones</dc:title>
  <dc:creator>Andrew Donnelly</dc:creator>
  <cp:lastModifiedBy>Donnelly, Andrew</cp:lastModifiedBy>
  <cp:revision>137</cp:revision>
  <dcterms:created xsi:type="dcterms:W3CDTF">2018-09-19T14:58:16Z</dcterms:created>
  <dcterms:modified xsi:type="dcterms:W3CDTF">2021-07-20T19:18:13Z</dcterms:modified>
</cp:coreProperties>
</file>